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7"/>
  </p:notesMasterIdLst>
  <p:sldIdLst>
    <p:sldId id="256" r:id="rId2"/>
    <p:sldId id="334" r:id="rId3"/>
    <p:sldId id="408" r:id="rId4"/>
    <p:sldId id="413" r:id="rId5"/>
    <p:sldId id="409" r:id="rId6"/>
    <p:sldId id="410" r:id="rId7"/>
    <p:sldId id="411" r:id="rId8"/>
    <p:sldId id="414" r:id="rId9"/>
    <p:sldId id="415" r:id="rId10"/>
    <p:sldId id="416" r:id="rId11"/>
    <p:sldId id="417" r:id="rId12"/>
    <p:sldId id="418" r:id="rId13"/>
    <p:sldId id="419" r:id="rId14"/>
    <p:sldId id="420" r:id="rId15"/>
    <p:sldId id="421" r:id="rId16"/>
    <p:sldId id="422" r:id="rId17"/>
    <p:sldId id="423" r:id="rId18"/>
    <p:sldId id="424" r:id="rId19"/>
    <p:sldId id="425" r:id="rId20"/>
    <p:sldId id="426" r:id="rId21"/>
    <p:sldId id="427" r:id="rId22"/>
    <p:sldId id="428" r:id="rId23"/>
    <p:sldId id="429" r:id="rId24"/>
    <p:sldId id="430" r:id="rId25"/>
    <p:sldId id="259" r:id="rId2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F585D51-1986-B845-84FE-9BE1FD797C70}">
          <p14:sldIdLst>
            <p14:sldId id="256"/>
            <p14:sldId id="334"/>
            <p14:sldId id="408"/>
            <p14:sldId id="413"/>
            <p14:sldId id="409"/>
            <p14:sldId id="410"/>
            <p14:sldId id="411"/>
            <p14:sldId id="414"/>
            <p14:sldId id="415"/>
            <p14:sldId id="416"/>
            <p14:sldId id="417"/>
            <p14:sldId id="418"/>
            <p14:sldId id="419"/>
            <p14:sldId id="420"/>
            <p14:sldId id="421"/>
            <p14:sldId id="422"/>
            <p14:sldId id="423"/>
            <p14:sldId id="424"/>
            <p14:sldId id="425"/>
            <p14:sldId id="426"/>
            <p14:sldId id="427"/>
            <p14:sldId id="428"/>
            <p14:sldId id="429"/>
            <p14:sldId id="430"/>
          </p14:sldIdLst>
        </p14:section>
        <p14:section name="Reference" id="{0337DAA9-2EE5-2445-8EF7-F589FEBF0218}">
          <p14:sldIdLst>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30"/>
    <p:restoredTop sz="89660"/>
  </p:normalViewPr>
  <p:slideViewPr>
    <p:cSldViewPr snapToGrid="0">
      <p:cViewPr>
        <p:scale>
          <a:sx n="97" d="100"/>
          <a:sy n="97" d="100"/>
        </p:scale>
        <p:origin x="928" y="248"/>
      </p:cViewPr>
      <p:guideLst>
        <p:guide orient="horz" pos="2183"/>
        <p:guide pos="3840"/>
      </p:guideLst>
    </p:cSldViewPr>
  </p:slideViewPr>
  <p:outlineViewPr>
    <p:cViewPr>
      <p:scale>
        <a:sx n="33" d="100"/>
        <a:sy n="33" d="100"/>
      </p:scale>
      <p:origin x="0" y="0"/>
    </p:cViewPr>
  </p:outlin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ransform.tools/html-to-jsx"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25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a:p>
            <a:r>
              <a:rPr lang="en-US" dirty="0"/>
              <a:t>Reference:</a:t>
            </a:r>
          </a:p>
          <a:p>
            <a:r>
              <a:rPr lang="en-US" dirty="0"/>
              <a:t>https://</a:t>
            </a:r>
            <a:r>
              <a:rPr lang="en-US" dirty="0" err="1"/>
              <a:t>react.dev</a:t>
            </a:r>
            <a:r>
              <a:rPr lang="en-US" dirty="0"/>
              <a:t>/learn</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5107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0167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0" i="0" dirty="0">
                <a:solidFill>
                  <a:srgbClr val="F6F7F9"/>
                </a:solidFill>
                <a:effectLst/>
                <a:latin typeface="Optimistic Text"/>
              </a:rPr>
              <a:t>If you have a lot of HTML to port to JSX, you can use an </a:t>
            </a:r>
            <a:r>
              <a:rPr lang="en-US" b="0" i="0" dirty="0">
                <a:effectLst/>
                <a:latin typeface="Optimistic Text"/>
                <a:hlinkClick r:id="rId3"/>
              </a:rPr>
              <a:t>online converter.</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1140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5350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React allows you to interface with other libraries and frameworks. This example uses </a:t>
            </a:r>
            <a:r>
              <a:rPr lang="en-US" sz="1200" b="1" i="0" u="none" strike="noStrike" cap="none" dirty="0">
                <a:solidFill>
                  <a:schemeClr val="dk1"/>
                </a:solidFill>
                <a:effectLst/>
                <a:latin typeface="Calibri"/>
                <a:ea typeface="Calibri"/>
                <a:cs typeface="Calibri"/>
                <a:sym typeface="Calibri"/>
              </a:rPr>
              <a:t>remarkable</a:t>
            </a:r>
            <a:r>
              <a:rPr lang="en-US" sz="1200" b="0" i="0" u="none" strike="noStrike" cap="none" dirty="0">
                <a:solidFill>
                  <a:schemeClr val="dk1"/>
                </a:solidFill>
                <a:effectLst/>
                <a:latin typeface="Calibri"/>
                <a:ea typeface="Calibri"/>
                <a:cs typeface="Calibri"/>
                <a:sym typeface="Calibri"/>
              </a:rPr>
              <a:t>, an external Markdown library, to convert the </a:t>
            </a:r>
            <a:r>
              <a:rPr lang="en-US" dirty="0"/>
              <a:t>&lt;</a:t>
            </a:r>
            <a:r>
              <a:rPr lang="en-US" dirty="0" err="1"/>
              <a:t>textarea</a:t>
            </a:r>
            <a:r>
              <a:rPr lang="en-US" dirty="0"/>
              <a:t>&gt;</a:t>
            </a:r>
            <a:r>
              <a:rPr lang="en-US" sz="1200" b="0" i="0" u="none" strike="noStrike" cap="none" dirty="0">
                <a:solidFill>
                  <a:schemeClr val="dk1"/>
                </a:solidFill>
                <a:effectLst/>
                <a:latin typeface="Calibri"/>
                <a:ea typeface="Calibri"/>
                <a:cs typeface="Calibri"/>
                <a:sym typeface="Calibri"/>
              </a:rPr>
              <a:t>’s value in real time.</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29057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3272F"/>
                </a:solidFill>
                <a:effectLst/>
                <a:latin typeface="Optimistic Text"/>
              </a:rPr>
              <a:t>In the above example, </a:t>
            </a:r>
            <a:r>
              <a:rPr lang="en-US" dirty="0"/>
              <a:t>style={{}}</a:t>
            </a:r>
            <a:r>
              <a:rPr lang="en-US" b="0" i="0" dirty="0">
                <a:solidFill>
                  <a:srgbClr val="23272F"/>
                </a:solidFill>
                <a:effectLst/>
                <a:latin typeface="Optimistic Text"/>
              </a:rPr>
              <a:t> is not a special syntax, but a regular </a:t>
            </a:r>
            <a:r>
              <a:rPr lang="en-US" dirty="0"/>
              <a:t>{}</a:t>
            </a:r>
            <a:r>
              <a:rPr lang="en-US" b="0" i="0" dirty="0">
                <a:solidFill>
                  <a:srgbClr val="23272F"/>
                </a:solidFill>
                <a:effectLst/>
                <a:latin typeface="Optimistic Text"/>
              </a:rPr>
              <a:t> object inside the </a:t>
            </a:r>
            <a:r>
              <a:rPr lang="en-US" dirty="0"/>
              <a:t>style={ }</a:t>
            </a:r>
            <a:r>
              <a:rPr lang="en-US" b="0" i="0" dirty="0">
                <a:solidFill>
                  <a:srgbClr val="23272F"/>
                </a:solidFill>
                <a:effectLst/>
                <a:latin typeface="Optimistic Text"/>
              </a:rPr>
              <a:t> JSX curly braces. You can use the </a:t>
            </a:r>
            <a:r>
              <a:rPr lang="en-US" dirty="0"/>
              <a:t>style</a:t>
            </a:r>
            <a:r>
              <a:rPr lang="en-US" b="0" i="0" dirty="0">
                <a:solidFill>
                  <a:srgbClr val="23272F"/>
                </a:solidFill>
                <a:effectLst/>
                <a:latin typeface="Optimistic Text"/>
              </a:rPr>
              <a:t> attribute when your styles depend on JavaScript variables.</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9075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3272F"/>
                </a:solidFill>
                <a:effectLst/>
                <a:latin typeface="Optimistic Text"/>
              </a:rPr>
              <a:t>Notice how </a:t>
            </a:r>
            <a:r>
              <a:rPr lang="en-US" dirty="0"/>
              <a:t>&lt;li&gt;</a:t>
            </a:r>
            <a:r>
              <a:rPr lang="en-US" b="0" i="0" dirty="0">
                <a:solidFill>
                  <a:srgbClr val="23272F"/>
                </a:solidFill>
                <a:effectLst/>
                <a:latin typeface="Optimistic Text"/>
              </a:rPr>
              <a:t> has a </a:t>
            </a:r>
            <a:r>
              <a:rPr lang="en-US" dirty="0"/>
              <a:t>key</a:t>
            </a:r>
            <a:r>
              <a:rPr lang="en-US" b="0" i="0" dirty="0">
                <a:solidFill>
                  <a:srgbClr val="23272F"/>
                </a:solidFill>
                <a:effectLst/>
                <a:latin typeface="Optimistic Text"/>
              </a:rPr>
              <a:t> attribute. For each item in a list, you should pass a string or a number that uniquely identifies that item among its siblings. Usually, a key should be coming from your data, such as a database ID. React uses your keys to know what happened if you later insert, delete, or reorder the items.</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21858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16153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2"/>
          <a:stretch>
            <a:fillRect/>
          </a:stretch>
        </p:blipFill>
        <p:spPr>
          <a:xfrm>
            <a:off x="9365043" y="4532313"/>
            <a:ext cx="1751134" cy="1517649"/>
          </a:xfrm>
          <a:prstGeom prst="rect">
            <a:avLst/>
          </a:prstGeom>
        </p:spPr>
      </p:pic>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3"/>
          <a:stretch>
            <a:fillRect/>
          </a:stretch>
        </p:blipFill>
        <p:spPr>
          <a:xfrm>
            <a:off x="0" y="3295650"/>
            <a:ext cx="12192000" cy="35623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dirty="0"/>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1"/>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2"/>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7" r:id="rId8"/>
    <p:sldLayoutId id="214748365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eveloper.mozilla.org/en-US/docs/Web/JavaScript/Reference/Statements/if...else"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mozilla.org/en-US/docs/Web/JavaScript/Reference/Operators/Logical_AND#short-circuit_evaluation" TargetMode="External"/><Relationship Id="rId2" Type="http://schemas.openxmlformats.org/officeDocument/2006/relationships/hyperlink" Target="https://developer.mozilla.org/en-US/docs/Web/JavaScript/Reference/Operators/Conditional_Operato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for"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hyperlink" Target="https://developer.mozilla.org/en-US/docs/Web/JavaScript/Reference/Global_Objects/Array/ma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hyperlink" Target="https://react.dev/reference/react/useState"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react.dev/reference/react"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react-redux.js.org/introduction/quick-start" TargetMode="External"/><Relationship Id="rId3" Type="http://schemas.openxmlformats.org/officeDocument/2006/relationships/hyperlink" Target="https://reactjs.dev/" TargetMode="External"/><Relationship Id="rId7" Type="http://schemas.openxmlformats.org/officeDocument/2006/relationships/hyperlink" Target="https://redux.js.org/introduction/getting-started"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nextjs.org/docs" TargetMode="External"/><Relationship Id="rId5" Type="http://schemas.openxmlformats.org/officeDocument/2006/relationships/hyperlink" Target="https://react.dev/reference/react" TargetMode="External"/><Relationship Id="rId4" Type="http://schemas.openxmlformats.org/officeDocument/2006/relationships/hyperlink" Target="https://react.dev/lear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react.dev/learn/installation"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mozilla.org/en-US/docs/Web/HTML/Global_attributes/class"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hyperlink" Target="https://developer.mozilla.org/en-US/docs/Web/HTML/Element/link"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s://javascript.info/operators#string-concatenation-with-binar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rgbClr val="2E75B5"/>
              </a:buClr>
              <a:buSzPts val="6000"/>
              <a:buFont typeface="Calibri"/>
              <a:buNone/>
            </a:pPr>
            <a:r>
              <a:rPr lang="vi-VN" altLang="ja-JP" dirty="0">
                <a:solidFill>
                  <a:schemeClr val="accent6"/>
                </a:solidFill>
              </a:rPr>
              <a:t>React </a:t>
            </a:r>
            <a:r>
              <a:rPr lang="vi-VN" altLang="ja-JP" dirty="0"/>
              <a:t>JS</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Gettings Started</a:t>
            </a:r>
            <a:endParaRPr lang="vi-VN" dirty="0">
              <a:solidFill>
                <a:schemeClr val="tx1"/>
              </a:solidFill>
            </a:endParaRP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Hooks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Libraries and Framworks</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E215DA-CAEA-6706-254C-DD2D052ADECA}"/>
              </a:ext>
            </a:extLst>
          </p:cNvPr>
          <p:cNvSpPr>
            <a:spLocks noGrp="1"/>
          </p:cNvSpPr>
          <p:nvPr>
            <p:ph type="title"/>
          </p:nvPr>
        </p:nvSpPr>
        <p:spPr/>
        <p:txBody>
          <a:bodyPr/>
          <a:lstStyle/>
          <a:p>
            <a:r>
              <a:rPr lang="en-US" dirty="0"/>
              <a:t>Conditional rendering</a:t>
            </a:r>
            <a:endParaRPr lang="en-VN" dirty="0"/>
          </a:p>
        </p:txBody>
      </p:sp>
      <p:sp>
        <p:nvSpPr>
          <p:cNvPr id="2" name="Slide Number Placeholder 1">
            <a:extLst>
              <a:ext uri="{FF2B5EF4-FFF2-40B4-BE49-F238E27FC236}">
                <a16:creationId xmlns:a16="http://schemas.microsoft.com/office/drawing/2014/main" id="{96924978-ED64-0EBC-210A-9BB6B3D09A5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
        <p:nvSpPr>
          <p:cNvPr id="9" name="TextBox 8">
            <a:extLst>
              <a:ext uri="{FF2B5EF4-FFF2-40B4-BE49-F238E27FC236}">
                <a16:creationId xmlns:a16="http://schemas.microsoft.com/office/drawing/2014/main" id="{321A43B7-B3F5-5163-0D1E-D52A3E79D7D3}"/>
              </a:ext>
            </a:extLst>
          </p:cNvPr>
          <p:cNvSpPr txBox="1"/>
          <p:nvPr/>
        </p:nvSpPr>
        <p:spPr>
          <a:xfrm>
            <a:off x="1139687" y="2651955"/>
            <a:ext cx="6096000" cy="3139321"/>
          </a:xfrm>
          <a:prstGeom prst="rect">
            <a:avLst/>
          </a:prstGeom>
          <a:noFill/>
        </p:spPr>
        <p:txBody>
          <a:bodyPr wrap="square">
            <a:spAutoFit/>
          </a:bodyPr>
          <a:lstStyle/>
          <a:p>
            <a:r>
              <a:rPr lang="en-US" sz="1800" b="0" dirty="0">
                <a:solidFill>
                  <a:srgbClr val="F2590C"/>
                </a:solidFill>
                <a:effectLst/>
                <a:latin typeface="var(--font-monospace)"/>
              </a:rPr>
              <a:t>let</a:t>
            </a:r>
            <a:r>
              <a:rPr lang="en-US" sz="1800" b="0" dirty="0">
                <a:solidFill>
                  <a:srgbClr val="5C6773"/>
                </a:solidFill>
                <a:effectLst/>
                <a:latin typeface="var(--font-monospace)"/>
              </a:rPr>
              <a:t> content;</a:t>
            </a:r>
          </a:p>
          <a:p>
            <a:r>
              <a:rPr lang="en-US" sz="1800" b="0" dirty="0">
                <a:solidFill>
                  <a:srgbClr val="F2590C"/>
                </a:solidFill>
                <a:effectLst/>
                <a:latin typeface="var(--font-monospace)"/>
              </a:rPr>
              <a:t>if</a:t>
            </a:r>
            <a:r>
              <a:rPr lang="en-US" sz="1800" b="0" dirty="0">
                <a:solidFill>
                  <a:srgbClr val="5C6773"/>
                </a:solidFill>
                <a:effectLst/>
                <a:latin typeface="var(--font-monospace)"/>
              </a:rPr>
              <a:t> (</a:t>
            </a:r>
            <a:r>
              <a:rPr lang="en-US" sz="1800" b="0" dirty="0" err="1">
                <a:solidFill>
                  <a:srgbClr val="5C6773"/>
                </a:solidFill>
                <a:effectLst/>
                <a:latin typeface="var(--font-monospace)"/>
              </a:rPr>
              <a:t>isLoggedIn</a:t>
            </a:r>
            <a:r>
              <a:rPr lang="en-US" sz="1800" b="0" dirty="0">
                <a:solidFill>
                  <a:srgbClr val="5C6773"/>
                </a:solidFill>
                <a:effectLst/>
                <a:latin typeface="var(--font-monospace)"/>
              </a:rPr>
              <a:t>) {</a:t>
            </a:r>
          </a:p>
          <a:p>
            <a:r>
              <a:rPr lang="en-US" sz="1800" b="0" dirty="0">
                <a:solidFill>
                  <a:srgbClr val="5C6773"/>
                </a:solidFill>
                <a:effectLst/>
                <a:latin typeface="var(--font-monospace)"/>
              </a:rPr>
              <a:t>  content = &lt;</a:t>
            </a:r>
            <a:r>
              <a:rPr lang="en-US" sz="1800" b="0" dirty="0" err="1">
                <a:solidFill>
                  <a:srgbClr val="41A6D9"/>
                </a:solidFill>
                <a:effectLst/>
                <a:latin typeface="var(--font-monospace)"/>
              </a:rPr>
              <a:t>AdminPanel</a:t>
            </a:r>
            <a:r>
              <a:rPr lang="en-US" sz="1800" b="0" dirty="0">
                <a:solidFill>
                  <a:srgbClr val="5C6773"/>
                </a:solidFill>
                <a:effectLst/>
                <a:latin typeface="var(--font-monospace)"/>
              </a:rPr>
              <a:t> /&gt;;</a:t>
            </a:r>
          </a:p>
          <a:p>
            <a:r>
              <a:rPr lang="en-US" sz="1800" b="0" dirty="0">
                <a:solidFill>
                  <a:srgbClr val="5C6773"/>
                </a:solidFill>
                <a:effectLst/>
                <a:latin typeface="var(--font-monospace)"/>
              </a:rPr>
              <a:t>} </a:t>
            </a:r>
            <a:r>
              <a:rPr lang="en-US" sz="1800" b="0" dirty="0">
                <a:solidFill>
                  <a:srgbClr val="F2590C"/>
                </a:solidFill>
                <a:effectLst/>
                <a:latin typeface="var(--font-monospace)"/>
              </a:rPr>
              <a:t>else</a:t>
            </a:r>
            <a:r>
              <a:rPr lang="en-US" sz="1800" b="0" dirty="0">
                <a:solidFill>
                  <a:srgbClr val="5C6773"/>
                </a:solidFill>
                <a:effectLst/>
                <a:latin typeface="var(--font-monospace)"/>
              </a:rPr>
              <a:t> {</a:t>
            </a:r>
          </a:p>
          <a:p>
            <a:r>
              <a:rPr lang="en-US" sz="1800" b="0" dirty="0">
                <a:solidFill>
                  <a:srgbClr val="5C6773"/>
                </a:solidFill>
                <a:effectLst/>
                <a:latin typeface="var(--font-monospace)"/>
              </a:rPr>
              <a:t>  content = &lt;</a:t>
            </a:r>
            <a:r>
              <a:rPr lang="en-US" sz="1800" b="0" dirty="0" err="1">
                <a:solidFill>
                  <a:srgbClr val="41A6D9"/>
                </a:solidFill>
                <a:effectLst/>
                <a:latin typeface="var(--font-monospace)"/>
              </a:rPr>
              <a:t>LoginForm</a:t>
            </a:r>
            <a:r>
              <a:rPr lang="en-US" sz="1800" b="0" dirty="0">
                <a:solidFill>
                  <a:srgbClr val="5C6773"/>
                </a:solidFill>
                <a:effectLst/>
                <a:latin typeface="var(--font-monospace)"/>
              </a:rPr>
              <a:t> /&gt;;</a:t>
            </a:r>
          </a:p>
          <a:p>
            <a:r>
              <a:rPr lang="en-US" sz="1800" b="0" dirty="0">
                <a:solidFill>
                  <a:srgbClr val="5C6773"/>
                </a:solidFill>
                <a:effectLst/>
                <a:latin typeface="var(--font-monospace)"/>
              </a:rPr>
              <a:t>}</a:t>
            </a:r>
          </a:p>
          <a:p>
            <a:r>
              <a:rPr lang="en-US" sz="1800" b="0" dirty="0">
                <a:solidFill>
                  <a:srgbClr val="F2590C"/>
                </a:solidFill>
                <a:effectLst/>
                <a:latin typeface="var(--font-monospace)"/>
              </a:rPr>
              <a:t>return</a:t>
            </a:r>
            <a:r>
              <a:rPr lang="en-US" sz="1800" b="0" dirty="0">
                <a:solidFill>
                  <a:srgbClr val="5C6773"/>
                </a:solidFill>
                <a:effectLst/>
                <a:latin typeface="var(--font-monospace)"/>
              </a:rPr>
              <a:t> (</a:t>
            </a:r>
          </a:p>
          <a:p>
            <a:r>
              <a:rPr lang="en-US" sz="1800" b="0" dirty="0">
                <a:solidFill>
                  <a:srgbClr val="5C6773"/>
                </a:solidFill>
                <a:effectLst/>
                <a:latin typeface="var(--font-monospace)"/>
              </a:rPr>
              <a:t>  &lt;div&gt;</a:t>
            </a:r>
          </a:p>
          <a:p>
            <a:r>
              <a:rPr lang="en-US" sz="1800" b="0" dirty="0">
                <a:solidFill>
                  <a:srgbClr val="5C6773"/>
                </a:solidFill>
                <a:effectLst/>
                <a:latin typeface="var(--font-monospace)"/>
              </a:rPr>
              <a:t>    {content}</a:t>
            </a:r>
          </a:p>
          <a:p>
            <a:r>
              <a:rPr lang="en-US" sz="1800" b="0" dirty="0">
                <a:solidFill>
                  <a:srgbClr val="5C6773"/>
                </a:solidFill>
                <a:effectLst/>
                <a:latin typeface="var(--font-monospace)"/>
              </a:rPr>
              <a:t>  &lt;/div&gt;</a:t>
            </a:r>
          </a:p>
          <a:p>
            <a:r>
              <a:rPr lang="en-US" sz="1800" b="0" dirty="0">
                <a:solidFill>
                  <a:srgbClr val="5C6773"/>
                </a:solidFill>
                <a:effectLst/>
                <a:latin typeface="var(--font-monospace)"/>
              </a:rPr>
              <a:t>);</a:t>
            </a:r>
          </a:p>
        </p:txBody>
      </p:sp>
      <p:sp>
        <p:nvSpPr>
          <p:cNvPr id="11" name="TextBox 10">
            <a:extLst>
              <a:ext uri="{FF2B5EF4-FFF2-40B4-BE49-F238E27FC236}">
                <a16:creationId xmlns:a16="http://schemas.microsoft.com/office/drawing/2014/main" id="{5CF17217-742A-7012-7CF1-EF443ACF8D74}"/>
              </a:ext>
            </a:extLst>
          </p:cNvPr>
          <p:cNvSpPr txBox="1"/>
          <p:nvPr/>
        </p:nvSpPr>
        <p:spPr>
          <a:xfrm>
            <a:off x="838199" y="1701321"/>
            <a:ext cx="10810461" cy="523220"/>
          </a:xfrm>
          <a:prstGeom prst="rect">
            <a:avLst/>
          </a:prstGeom>
          <a:noFill/>
        </p:spPr>
        <p:txBody>
          <a:bodyPr wrap="square">
            <a:spAutoFit/>
          </a:bodyPr>
          <a:lstStyle>
            <a:defPPr marR="0" lvl="0" algn="l" rtl="0">
              <a:lnSpc>
                <a:spcPct val="100000"/>
              </a:lnSpc>
              <a:spcBef>
                <a:spcPts val="0"/>
              </a:spcBef>
              <a:spcAft>
                <a:spcPts val="0"/>
              </a:spcAft>
              <a:defRPr/>
            </a:defPPr>
            <a:lvl1pPr>
              <a:defRPr sz="1800">
                <a:solidFill>
                  <a:schemeClr val="tx1"/>
                </a:solidFill>
                <a:effectLst/>
                <a:latin typeface="Times New Roman" panose="02020603050405020304" pitchFamily="18" charset="0"/>
                <a:cs typeface="Times New Roman" panose="02020603050405020304" pitchFamily="18" charset="0"/>
              </a:defRPr>
            </a:lvl1pPr>
          </a:lstStyle>
          <a:p>
            <a:r>
              <a:rPr lang="en-US" dirty="0"/>
              <a:t>In React, there is no special syntax for writing conditions. Instead, you’ll use the same techniques as you use when writing regular JavaScript code. For example, you can use </a:t>
            </a:r>
            <a:r>
              <a:rPr lang="en-US"/>
              <a:t>an </a:t>
            </a:r>
            <a:r>
              <a:rPr lang="en-US">
                <a:hlinkClick r:id="rId2"/>
              </a:rPr>
              <a:t>if</a:t>
            </a:r>
            <a:r>
              <a:rPr lang="en-US" dirty="0"/>
              <a:t> statement to conditionally include JSX:</a:t>
            </a:r>
            <a:endParaRPr lang="en-VN" dirty="0"/>
          </a:p>
        </p:txBody>
      </p:sp>
    </p:spTree>
    <p:extLst>
      <p:ext uri="{BB962C8B-B14F-4D97-AF65-F5344CB8AC3E}">
        <p14:creationId xmlns:p14="http://schemas.microsoft.com/office/powerpoint/2010/main" val="3024271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A77C0B-7886-E546-3CFA-D89D6970DB6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11</a:t>
            </a:fld>
            <a:endParaRPr lang="ja-JP" altLang="en-US"/>
          </a:p>
        </p:txBody>
      </p:sp>
      <p:sp>
        <p:nvSpPr>
          <p:cNvPr id="5" name="TextBox 4">
            <a:extLst>
              <a:ext uri="{FF2B5EF4-FFF2-40B4-BE49-F238E27FC236}">
                <a16:creationId xmlns:a16="http://schemas.microsoft.com/office/drawing/2014/main" id="{A220B6C2-6AFC-26C7-31B5-F47A53200884}"/>
              </a:ext>
            </a:extLst>
          </p:cNvPr>
          <p:cNvSpPr txBox="1"/>
          <p:nvPr/>
        </p:nvSpPr>
        <p:spPr>
          <a:xfrm>
            <a:off x="715618" y="864825"/>
            <a:ext cx="10638182" cy="369332"/>
          </a:xfrm>
          <a:prstGeom prst="rect">
            <a:avLst/>
          </a:prstGeom>
          <a:noFill/>
        </p:spPr>
        <p:txBody>
          <a:bodyPr wrap="square">
            <a:spAutoFit/>
          </a:bodyPr>
          <a:lstStyle/>
          <a:p>
            <a:r>
              <a:rPr lang="en-US" sz="1800" b="0" i="0" dirty="0">
                <a:solidFill>
                  <a:srgbClr val="23272F"/>
                </a:solidFill>
                <a:effectLst/>
                <a:latin typeface="Times New Roman" panose="02020603050405020304" pitchFamily="18" charset="0"/>
                <a:cs typeface="Times New Roman" panose="02020603050405020304" pitchFamily="18" charset="0"/>
              </a:rPr>
              <a:t>If you prefer more compact code, you can use the </a:t>
            </a:r>
            <a:r>
              <a:rPr lang="en-US" sz="1800" b="0" i="0" dirty="0">
                <a:effectLst/>
                <a:latin typeface="Times New Roman" panose="02020603050405020304" pitchFamily="18" charset="0"/>
                <a:cs typeface="Times New Roman" panose="02020603050405020304" pitchFamily="18" charset="0"/>
                <a:hlinkClick r:id="rId2"/>
              </a:rPr>
              <a:t>conditional ? operator.</a:t>
            </a:r>
            <a:r>
              <a:rPr lang="en-US" sz="1800" b="0" i="0" dirty="0">
                <a:solidFill>
                  <a:srgbClr val="23272F"/>
                </a:solidFill>
                <a:effectLst/>
                <a:latin typeface="Times New Roman" panose="02020603050405020304" pitchFamily="18" charset="0"/>
                <a:cs typeface="Times New Roman" panose="02020603050405020304" pitchFamily="18" charset="0"/>
              </a:rPr>
              <a:t> Unlike </a:t>
            </a:r>
            <a:r>
              <a:rPr lang="en-US" sz="1800" dirty="0">
                <a:latin typeface="Times New Roman" panose="02020603050405020304" pitchFamily="18" charset="0"/>
                <a:cs typeface="Times New Roman" panose="02020603050405020304" pitchFamily="18" charset="0"/>
              </a:rPr>
              <a:t>if</a:t>
            </a:r>
            <a:r>
              <a:rPr lang="en-US" sz="1800" b="0" i="0" dirty="0">
                <a:solidFill>
                  <a:srgbClr val="23272F"/>
                </a:solidFill>
                <a:effectLst/>
                <a:latin typeface="Times New Roman" panose="02020603050405020304" pitchFamily="18" charset="0"/>
                <a:cs typeface="Times New Roman" panose="02020603050405020304" pitchFamily="18" charset="0"/>
              </a:rPr>
              <a:t>, it works inside JSX:</a:t>
            </a:r>
            <a:endParaRPr lang="en-VN" sz="1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3A6302A-B009-8F21-C492-F9BF65117A1E}"/>
              </a:ext>
            </a:extLst>
          </p:cNvPr>
          <p:cNvSpPr txBox="1"/>
          <p:nvPr/>
        </p:nvSpPr>
        <p:spPr>
          <a:xfrm>
            <a:off x="1060174" y="1505659"/>
            <a:ext cx="6096000" cy="2031325"/>
          </a:xfrm>
          <a:prstGeom prst="rect">
            <a:avLst/>
          </a:prstGeom>
          <a:noFill/>
        </p:spPr>
        <p:txBody>
          <a:bodyPr wrap="square">
            <a:spAutoFit/>
          </a:bodyPr>
          <a:lstStyle/>
          <a:p>
            <a:r>
              <a:rPr lang="en-US" sz="1800" b="0" dirty="0">
                <a:solidFill>
                  <a:srgbClr val="5C6773"/>
                </a:solidFill>
                <a:effectLst/>
                <a:latin typeface="var(--font-monospace)"/>
              </a:rPr>
              <a:t>&lt;div&gt;</a:t>
            </a:r>
          </a:p>
          <a:p>
            <a:r>
              <a:rPr lang="en-US" sz="1800" b="0" dirty="0">
                <a:solidFill>
                  <a:srgbClr val="5C6773"/>
                </a:solidFill>
                <a:effectLst/>
                <a:latin typeface="var(--font-monospace)"/>
              </a:rPr>
              <a:t>  {</a:t>
            </a:r>
            <a:r>
              <a:rPr lang="en-US" sz="1800" b="0" dirty="0" err="1">
                <a:solidFill>
                  <a:srgbClr val="5C6773"/>
                </a:solidFill>
                <a:effectLst/>
                <a:latin typeface="var(--font-monospace)"/>
              </a:rPr>
              <a:t>isLoggedIn</a:t>
            </a:r>
            <a:r>
              <a:rPr lang="en-US" sz="1800" b="0" dirty="0">
                <a:solidFill>
                  <a:srgbClr val="5C6773"/>
                </a:solidFill>
                <a:effectLst/>
                <a:latin typeface="var(--font-monospace)"/>
              </a:rPr>
              <a:t> ? (</a:t>
            </a:r>
          </a:p>
          <a:p>
            <a:r>
              <a:rPr lang="en-US" sz="1800" b="0" dirty="0">
                <a:solidFill>
                  <a:srgbClr val="5C6773"/>
                </a:solidFill>
                <a:effectLst/>
                <a:latin typeface="var(--font-monospace)"/>
              </a:rPr>
              <a:t>    &lt;</a:t>
            </a:r>
            <a:r>
              <a:rPr lang="en-US" sz="1800" b="0" dirty="0" err="1">
                <a:solidFill>
                  <a:srgbClr val="41A6D9"/>
                </a:solidFill>
                <a:effectLst/>
                <a:latin typeface="var(--font-monospace)"/>
              </a:rPr>
              <a:t>AdminPanel</a:t>
            </a:r>
            <a:r>
              <a:rPr lang="en-US" sz="1800" b="0" dirty="0">
                <a:solidFill>
                  <a:srgbClr val="5C6773"/>
                </a:solidFill>
                <a:effectLst/>
                <a:latin typeface="var(--font-monospace)"/>
              </a:rPr>
              <a:t> /&gt;</a:t>
            </a:r>
          </a:p>
          <a:p>
            <a:r>
              <a:rPr lang="en-US" sz="1800" b="0" dirty="0">
                <a:solidFill>
                  <a:srgbClr val="5C6773"/>
                </a:solidFill>
                <a:effectLst/>
                <a:latin typeface="var(--font-monospace)"/>
              </a:rPr>
              <a:t>  ) : (</a:t>
            </a:r>
          </a:p>
          <a:p>
            <a:r>
              <a:rPr lang="en-US" sz="1800" b="0" dirty="0">
                <a:solidFill>
                  <a:srgbClr val="5C6773"/>
                </a:solidFill>
                <a:effectLst/>
                <a:latin typeface="var(--font-monospace)"/>
              </a:rPr>
              <a:t>    &lt;</a:t>
            </a:r>
            <a:r>
              <a:rPr lang="en-US" sz="1800" b="0" dirty="0" err="1">
                <a:solidFill>
                  <a:srgbClr val="41A6D9"/>
                </a:solidFill>
                <a:effectLst/>
                <a:latin typeface="var(--font-monospace)"/>
              </a:rPr>
              <a:t>LoginForm</a:t>
            </a:r>
            <a:r>
              <a:rPr lang="en-US" sz="1800" b="0" dirty="0">
                <a:solidFill>
                  <a:srgbClr val="5C6773"/>
                </a:solidFill>
                <a:effectLst/>
                <a:latin typeface="var(--font-monospace)"/>
              </a:rPr>
              <a:t> /&gt;</a:t>
            </a:r>
          </a:p>
          <a:p>
            <a:r>
              <a:rPr lang="en-US" sz="1800" b="0" dirty="0">
                <a:solidFill>
                  <a:srgbClr val="5C6773"/>
                </a:solidFill>
                <a:effectLst/>
                <a:latin typeface="var(--font-monospace)"/>
              </a:rPr>
              <a:t>  )}</a:t>
            </a:r>
          </a:p>
          <a:p>
            <a:r>
              <a:rPr lang="en-US" sz="1800" b="0" dirty="0">
                <a:solidFill>
                  <a:srgbClr val="5C6773"/>
                </a:solidFill>
                <a:effectLst/>
                <a:latin typeface="var(--font-monospace)"/>
              </a:rPr>
              <a:t>&lt;/div&gt;</a:t>
            </a:r>
          </a:p>
        </p:txBody>
      </p:sp>
      <p:sp>
        <p:nvSpPr>
          <p:cNvPr id="9" name="TextBox 8">
            <a:extLst>
              <a:ext uri="{FF2B5EF4-FFF2-40B4-BE49-F238E27FC236}">
                <a16:creationId xmlns:a16="http://schemas.microsoft.com/office/drawing/2014/main" id="{F7EED699-C200-1FB6-BC8C-3C6260218AD6}"/>
              </a:ext>
            </a:extLst>
          </p:cNvPr>
          <p:cNvSpPr txBox="1"/>
          <p:nvPr/>
        </p:nvSpPr>
        <p:spPr>
          <a:xfrm>
            <a:off x="715618" y="3808486"/>
            <a:ext cx="9753600" cy="369332"/>
          </a:xfrm>
          <a:prstGeom prst="rect">
            <a:avLst/>
          </a:prstGeom>
          <a:noFill/>
        </p:spPr>
        <p:txBody>
          <a:bodyPr wrap="square">
            <a:spAutoFit/>
          </a:bodyPr>
          <a:lstStyle/>
          <a:p>
            <a:r>
              <a:rPr lang="en-US" sz="1800" b="0" i="0" dirty="0">
                <a:solidFill>
                  <a:srgbClr val="23272F"/>
                </a:solidFill>
                <a:effectLst/>
                <a:latin typeface="Times New Roman" panose="02020603050405020304" pitchFamily="18" charset="0"/>
                <a:cs typeface="Times New Roman" panose="02020603050405020304" pitchFamily="18" charset="0"/>
              </a:rPr>
              <a:t>When you don’t need the </a:t>
            </a:r>
            <a:r>
              <a:rPr lang="en-US" sz="1800" dirty="0">
                <a:latin typeface="Times New Roman" panose="02020603050405020304" pitchFamily="18" charset="0"/>
                <a:cs typeface="Times New Roman" panose="02020603050405020304" pitchFamily="18" charset="0"/>
              </a:rPr>
              <a:t>else</a:t>
            </a:r>
            <a:r>
              <a:rPr lang="en-US" sz="1800" b="0" i="0" dirty="0">
                <a:solidFill>
                  <a:srgbClr val="23272F"/>
                </a:solidFill>
                <a:effectLst/>
                <a:latin typeface="Times New Roman" panose="02020603050405020304" pitchFamily="18" charset="0"/>
                <a:cs typeface="Times New Roman" panose="02020603050405020304" pitchFamily="18" charset="0"/>
              </a:rPr>
              <a:t> branch, you can also use a shorter </a:t>
            </a:r>
            <a:r>
              <a:rPr lang="en-US" sz="1800" b="0" i="0" dirty="0">
                <a:effectLst/>
                <a:latin typeface="Times New Roman" panose="02020603050405020304" pitchFamily="18" charset="0"/>
                <a:cs typeface="Times New Roman" panose="02020603050405020304" pitchFamily="18" charset="0"/>
                <a:hlinkClick r:id="rId3"/>
              </a:rPr>
              <a:t>logical &amp;&amp; syntax</a:t>
            </a:r>
            <a:r>
              <a:rPr lang="en-US" sz="1800" b="0" i="0" dirty="0">
                <a:solidFill>
                  <a:srgbClr val="23272F"/>
                </a:solidFill>
                <a:effectLst/>
                <a:latin typeface="Times New Roman" panose="02020603050405020304" pitchFamily="18" charset="0"/>
                <a:cs typeface="Times New Roman" panose="02020603050405020304" pitchFamily="18" charset="0"/>
              </a:rPr>
              <a:t>:</a:t>
            </a:r>
            <a:endParaRPr lang="en-VN" sz="18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8384344-1575-7AFB-4E52-AC12450C860C}"/>
              </a:ext>
            </a:extLst>
          </p:cNvPr>
          <p:cNvSpPr txBox="1"/>
          <p:nvPr/>
        </p:nvSpPr>
        <p:spPr>
          <a:xfrm>
            <a:off x="1060174" y="4343754"/>
            <a:ext cx="6096000" cy="923330"/>
          </a:xfrm>
          <a:prstGeom prst="rect">
            <a:avLst/>
          </a:prstGeom>
          <a:noFill/>
        </p:spPr>
        <p:txBody>
          <a:bodyPr wrap="square">
            <a:spAutoFit/>
          </a:bodyPr>
          <a:lstStyle/>
          <a:p>
            <a:r>
              <a:rPr lang="en-US" sz="1800" b="0" dirty="0">
                <a:solidFill>
                  <a:srgbClr val="5C6773"/>
                </a:solidFill>
                <a:effectLst/>
                <a:latin typeface="var(--font-monospace)"/>
              </a:rPr>
              <a:t>&lt;div&gt;</a:t>
            </a:r>
          </a:p>
          <a:p>
            <a:r>
              <a:rPr lang="en-US" sz="1800" b="0" dirty="0">
                <a:solidFill>
                  <a:srgbClr val="5C6773"/>
                </a:solidFill>
                <a:effectLst/>
                <a:latin typeface="var(--font-monospace)"/>
              </a:rPr>
              <a:t>  {</a:t>
            </a:r>
            <a:r>
              <a:rPr lang="en-US" sz="1800" b="0" dirty="0" err="1">
                <a:solidFill>
                  <a:srgbClr val="5C6773"/>
                </a:solidFill>
                <a:effectLst/>
                <a:latin typeface="var(--font-monospace)"/>
              </a:rPr>
              <a:t>isLoggedIn</a:t>
            </a:r>
            <a:r>
              <a:rPr lang="en-US" sz="1800" b="0" dirty="0">
                <a:solidFill>
                  <a:srgbClr val="5C6773"/>
                </a:solidFill>
                <a:effectLst/>
                <a:latin typeface="var(--font-monospace)"/>
              </a:rPr>
              <a:t> &amp;&amp; &lt;</a:t>
            </a:r>
            <a:r>
              <a:rPr lang="en-US" sz="1800" b="0" dirty="0" err="1">
                <a:solidFill>
                  <a:srgbClr val="41A6D9"/>
                </a:solidFill>
                <a:effectLst/>
                <a:latin typeface="var(--font-monospace)"/>
              </a:rPr>
              <a:t>AdminPanel</a:t>
            </a:r>
            <a:r>
              <a:rPr lang="en-US" sz="1800" b="0" dirty="0">
                <a:solidFill>
                  <a:srgbClr val="5C6773"/>
                </a:solidFill>
                <a:effectLst/>
                <a:latin typeface="var(--font-monospace)"/>
              </a:rPr>
              <a:t> /&gt;}</a:t>
            </a:r>
          </a:p>
          <a:p>
            <a:r>
              <a:rPr lang="en-US" sz="1800" b="0" dirty="0">
                <a:solidFill>
                  <a:srgbClr val="5C6773"/>
                </a:solidFill>
                <a:effectLst/>
                <a:latin typeface="var(--font-monospace)"/>
              </a:rPr>
              <a:t>&lt;/div&gt;</a:t>
            </a:r>
          </a:p>
        </p:txBody>
      </p:sp>
      <p:sp>
        <p:nvSpPr>
          <p:cNvPr id="13" name="TextBox 12">
            <a:extLst>
              <a:ext uri="{FF2B5EF4-FFF2-40B4-BE49-F238E27FC236}">
                <a16:creationId xmlns:a16="http://schemas.microsoft.com/office/drawing/2014/main" id="{DB93F56B-8445-25DF-20A6-7CEC2589123C}"/>
              </a:ext>
            </a:extLst>
          </p:cNvPr>
          <p:cNvSpPr txBox="1"/>
          <p:nvPr/>
        </p:nvSpPr>
        <p:spPr>
          <a:xfrm>
            <a:off x="715618" y="5392350"/>
            <a:ext cx="10638182" cy="646331"/>
          </a:xfrm>
          <a:prstGeom prst="rect">
            <a:avLst/>
          </a:prstGeom>
          <a:noFill/>
        </p:spPr>
        <p:txBody>
          <a:bodyPr wrap="square">
            <a:spAutoFit/>
          </a:bodyPr>
          <a:lstStyle/>
          <a:p>
            <a:r>
              <a:rPr lang="en-US" sz="1800" b="0" i="0" dirty="0">
                <a:solidFill>
                  <a:srgbClr val="23272F"/>
                </a:solidFill>
                <a:effectLst/>
                <a:latin typeface="Times New Roman" panose="02020603050405020304" pitchFamily="18" charset="0"/>
                <a:cs typeface="Times New Roman" panose="02020603050405020304" pitchFamily="18" charset="0"/>
              </a:rPr>
              <a:t>All of these approaches also work for conditionally specifying attributes. If you’re unfamiliar with some of this JavaScript syntax, you can start by always using </a:t>
            </a:r>
            <a:r>
              <a:rPr lang="en-US" sz="1800" dirty="0">
                <a:latin typeface="Times New Roman" panose="02020603050405020304" pitchFamily="18" charset="0"/>
                <a:cs typeface="Times New Roman" panose="02020603050405020304" pitchFamily="18" charset="0"/>
              </a:rPr>
              <a:t>if...else</a:t>
            </a:r>
            <a:r>
              <a:rPr lang="en-US" sz="1800" b="0" i="0" dirty="0">
                <a:solidFill>
                  <a:srgbClr val="23272F"/>
                </a:solidFill>
                <a:effectLst/>
                <a:latin typeface="Times New Roman" panose="02020603050405020304" pitchFamily="18" charset="0"/>
                <a:cs typeface="Times New Roman" panose="02020603050405020304" pitchFamily="18" charset="0"/>
              </a:rPr>
              <a:t>.</a:t>
            </a:r>
            <a:endParaRPr lang="en-V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2084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A53DF0-8BEC-23B3-E576-DE2B43D3D281}"/>
              </a:ext>
            </a:extLst>
          </p:cNvPr>
          <p:cNvSpPr>
            <a:spLocks noGrp="1"/>
          </p:cNvSpPr>
          <p:nvPr>
            <p:ph type="title"/>
          </p:nvPr>
        </p:nvSpPr>
        <p:spPr/>
        <p:txBody>
          <a:bodyPr/>
          <a:lstStyle/>
          <a:p>
            <a:r>
              <a:rPr lang="en-US" dirty="0"/>
              <a:t>Rendering lists</a:t>
            </a:r>
            <a:endParaRPr lang="en-VN" dirty="0"/>
          </a:p>
        </p:txBody>
      </p:sp>
      <p:sp>
        <p:nvSpPr>
          <p:cNvPr id="2" name="Slide Number Placeholder 1">
            <a:extLst>
              <a:ext uri="{FF2B5EF4-FFF2-40B4-BE49-F238E27FC236}">
                <a16:creationId xmlns:a16="http://schemas.microsoft.com/office/drawing/2014/main" id="{44DB0CAE-2112-2CAE-1DC6-0554F9CA0E7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12</a:t>
            </a:fld>
            <a:endParaRPr lang="ja-JP" altLang="en-US"/>
          </a:p>
        </p:txBody>
      </p:sp>
      <p:sp>
        <p:nvSpPr>
          <p:cNvPr id="5" name="TextBox 4">
            <a:extLst>
              <a:ext uri="{FF2B5EF4-FFF2-40B4-BE49-F238E27FC236}">
                <a16:creationId xmlns:a16="http://schemas.microsoft.com/office/drawing/2014/main" id="{91097E8E-7BE1-C9DB-8587-37AB8354B427}"/>
              </a:ext>
            </a:extLst>
          </p:cNvPr>
          <p:cNvSpPr txBox="1"/>
          <p:nvPr/>
        </p:nvSpPr>
        <p:spPr>
          <a:xfrm>
            <a:off x="715617" y="1701321"/>
            <a:ext cx="10919791" cy="646331"/>
          </a:xfrm>
          <a:prstGeom prst="rect">
            <a:avLst/>
          </a:prstGeom>
          <a:noFill/>
        </p:spPr>
        <p:txBody>
          <a:bodyPr wrap="square">
            <a:spAutoFit/>
          </a:bodyPr>
          <a:lstStyle/>
          <a:p>
            <a:pPr algn="l"/>
            <a:r>
              <a:rPr lang="en-US" sz="1800" b="0" i="0" dirty="0">
                <a:solidFill>
                  <a:srgbClr val="23272F"/>
                </a:solidFill>
                <a:effectLst/>
                <a:latin typeface="Times New Roman" panose="02020603050405020304" pitchFamily="18" charset="0"/>
                <a:cs typeface="Times New Roman" panose="02020603050405020304" pitchFamily="18" charset="0"/>
              </a:rPr>
              <a:t>You will rely on JavaScript features like </a:t>
            </a:r>
            <a:r>
              <a:rPr lang="en-US" sz="1800" b="0" i="0" dirty="0">
                <a:solidFill>
                  <a:srgbClr val="23272F"/>
                </a:solidFill>
                <a:effectLst/>
                <a:latin typeface="Times New Roman" panose="02020603050405020304" pitchFamily="18" charset="0"/>
                <a:cs typeface="Times New Roman" panose="02020603050405020304" pitchFamily="18" charset="0"/>
                <a:hlinkClick r:id="rId3"/>
              </a:rPr>
              <a:t>for loop</a:t>
            </a:r>
            <a:r>
              <a:rPr lang="en-US" sz="1800" b="0" i="0" dirty="0">
                <a:solidFill>
                  <a:srgbClr val="23272F"/>
                </a:solidFill>
                <a:effectLst/>
                <a:latin typeface="Times New Roman" panose="02020603050405020304" pitchFamily="18" charset="0"/>
                <a:cs typeface="Times New Roman" panose="02020603050405020304" pitchFamily="18" charset="0"/>
              </a:rPr>
              <a:t> and the </a:t>
            </a:r>
            <a:r>
              <a:rPr lang="en-US" sz="1800" b="0" i="0" dirty="0">
                <a:solidFill>
                  <a:srgbClr val="23272F"/>
                </a:solidFill>
                <a:effectLst/>
                <a:latin typeface="Times New Roman" panose="02020603050405020304" pitchFamily="18" charset="0"/>
                <a:cs typeface="Times New Roman" panose="02020603050405020304" pitchFamily="18" charset="0"/>
                <a:hlinkClick r:id="rId4"/>
              </a:rPr>
              <a:t>array map() function</a:t>
            </a:r>
            <a:r>
              <a:rPr lang="en-US" sz="1800" b="0" i="0" dirty="0">
                <a:solidFill>
                  <a:srgbClr val="23272F"/>
                </a:solidFill>
                <a:effectLst/>
                <a:latin typeface="Times New Roman" panose="02020603050405020304" pitchFamily="18" charset="0"/>
                <a:cs typeface="Times New Roman" panose="02020603050405020304" pitchFamily="18" charset="0"/>
              </a:rPr>
              <a:t> to render lists of components.</a:t>
            </a:r>
          </a:p>
          <a:p>
            <a:pPr algn="l"/>
            <a:r>
              <a:rPr lang="en-US" sz="1800" b="0" i="0" dirty="0">
                <a:solidFill>
                  <a:srgbClr val="23272F"/>
                </a:solidFill>
                <a:effectLst/>
                <a:latin typeface="Times New Roman" panose="02020603050405020304" pitchFamily="18" charset="0"/>
                <a:cs typeface="Times New Roman" panose="02020603050405020304" pitchFamily="18" charset="0"/>
              </a:rPr>
              <a:t>For example, let’s say you have an array of products:</a:t>
            </a:r>
          </a:p>
        </p:txBody>
      </p:sp>
      <p:sp>
        <p:nvSpPr>
          <p:cNvPr id="7" name="TextBox 6">
            <a:extLst>
              <a:ext uri="{FF2B5EF4-FFF2-40B4-BE49-F238E27FC236}">
                <a16:creationId xmlns:a16="http://schemas.microsoft.com/office/drawing/2014/main" id="{0D0B1BAF-B390-AE03-3751-86335F86D374}"/>
              </a:ext>
            </a:extLst>
          </p:cNvPr>
          <p:cNvSpPr txBox="1"/>
          <p:nvPr/>
        </p:nvSpPr>
        <p:spPr>
          <a:xfrm>
            <a:off x="1086678" y="2319547"/>
            <a:ext cx="6096000" cy="1169551"/>
          </a:xfrm>
          <a:prstGeom prst="rect">
            <a:avLst/>
          </a:prstGeom>
          <a:noFill/>
        </p:spPr>
        <p:txBody>
          <a:bodyPr wrap="square">
            <a:spAutoFit/>
          </a:bodyPr>
          <a:lstStyle/>
          <a:p>
            <a:r>
              <a:rPr lang="en-US" b="0">
                <a:solidFill>
                  <a:srgbClr val="F2590C"/>
                </a:solidFill>
                <a:effectLst/>
                <a:latin typeface="var(--font-monospace)"/>
              </a:rPr>
              <a:t>const</a:t>
            </a:r>
            <a:r>
              <a:rPr lang="en-US" b="0">
                <a:solidFill>
                  <a:srgbClr val="5C6773"/>
                </a:solidFill>
                <a:effectLst/>
                <a:latin typeface="var(--font-monospace)"/>
              </a:rPr>
              <a:t> products = [</a:t>
            </a:r>
          </a:p>
          <a:p>
            <a:r>
              <a:rPr lang="en-US" b="0">
                <a:solidFill>
                  <a:srgbClr val="5C6773"/>
                </a:solidFill>
                <a:effectLst/>
                <a:latin typeface="var(--font-monospace)"/>
              </a:rPr>
              <a:t>  { title: </a:t>
            </a:r>
            <a:r>
              <a:rPr lang="en-US" b="0">
                <a:solidFill>
                  <a:srgbClr val="86B300"/>
                </a:solidFill>
                <a:effectLst/>
                <a:latin typeface="var(--font-monospace)"/>
              </a:rPr>
              <a:t>'Cabbage'</a:t>
            </a:r>
            <a:r>
              <a:rPr lang="en-US" b="0">
                <a:solidFill>
                  <a:srgbClr val="5C6773"/>
                </a:solidFill>
                <a:effectLst/>
                <a:latin typeface="var(--font-monospace)"/>
              </a:rPr>
              <a:t>, id: </a:t>
            </a:r>
            <a:r>
              <a:rPr lang="en-US" b="0">
                <a:solidFill>
                  <a:srgbClr val="F08C36"/>
                </a:solidFill>
                <a:effectLst/>
                <a:latin typeface="var(--font-monospace)"/>
              </a:rPr>
              <a:t>1</a:t>
            </a:r>
            <a:r>
              <a:rPr lang="en-US" b="0">
                <a:solidFill>
                  <a:srgbClr val="5C6773"/>
                </a:solidFill>
                <a:effectLst/>
                <a:latin typeface="var(--font-monospace)"/>
              </a:rPr>
              <a:t> },</a:t>
            </a:r>
          </a:p>
          <a:p>
            <a:r>
              <a:rPr lang="en-US" b="0">
                <a:solidFill>
                  <a:srgbClr val="5C6773"/>
                </a:solidFill>
                <a:effectLst/>
                <a:latin typeface="var(--font-monospace)"/>
              </a:rPr>
              <a:t>  { title: </a:t>
            </a:r>
            <a:r>
              <a:rPr lang="en-US" b="0">
                <a:solidFill>
                  <a:srgbClr val="86B300"/>
                </a:solidFill>
                <a:effectLst/>
                <a:latin typeface="var(--font-monospace)"/>
              </a:rPr>
              <a:t>'Garlic'</a:t>
            </a:r>
            <a:r>
              <a:rPr lang="en-US" b="0">
                <a:solidFill>
                  <a:srgbClr val="5C6773"/>
                </a:solidFill>
                <a:effectLst/>
                <a:latin typeface="var(--font-monospace)"/>
              </a:rPr>
              <a:t>, id: </a:t>
            </a:r>
            <a:r>
              <a:rPr lang="en-US" b="0">
                <a:solidFill>
                  <a:srgbClr val="F08C36"/>
                </a:solidFill>
                <a:effectLst/>
                <a:latin typeface="var(--font-monospace)"/>
              </a:rPr>
              <a:t>2</a:t>
            </a:r>
            <a:r>
              <a:rPr lang="en-US" b="0">
                <a:solidFill>
                  <a:srgbClr val="5C6773"/>
                </a:solidFill>
                <a:effectLst/>
                <a:latin typeface="var(--font-monospace)"/>
              </a:rPr>
              <a:t> },</a:t>
            </a:r>
          </a:p>
          <a:p>
            <a:r>
              <a:rPr lang="en-US" b="0">
                <a:solidFill>
                  <a:srgbClr val="5C6773"/>
                </a:solidFill>
                <a:effectLst/>
                <a:latin typeface="var(--font-monospace)"/>
              </a:rPr>
              <a:t>  { title: </a:t>
            </a:r>
            <a:r>
              <a:rPr lang="en-US" b="0">
                <a:solidFill>
                  <a:srgbClr val="86B300"/>
                </a:solidFill>
                <a:effectLst/>
                <a:latin typeface="var(--font-monospace)"/>
              </a:rPr>
              <a:t>'Apple'</a:t>
            </a:r>
            <a:r>
              <a:rPr lang="en-US" b="0">
                <a:solidFill>
                  <a:srgbClr val="5C6773"/>
                </a:solidFill>
                <a:effectLst/>
                <a:latin typeface="var(--font-monospace)"/>
              </a:rPr>
              <a:t>, id: </a:t>
            </a:r>
            <a:r>
              <a:rPr lang="en-US" b="0">
                <a:solidFill>
                  <a:srgbClr val="F08C36"/>
                </a:solidFill>
                <a:effectLst/>
                <a:latin typeface="var(--font-monospace)"/>
              </a:rPr>
              <a:t>3</a:t>
            </a:r>
            <a:r>
              <a:rPr lang="en-US" b="0">
                <a:solidFill>
                  <a:srgbClr val="5C6773"/>
                </a:solidFill>
                <a:effectLst/>
                <a:latin typeface="var(--font-monospace)"/>
              </a:rPr>
              <a:t> },</a:t>
            </a:r>
          </a:p>
          <a:p>
            <a:r>
              <a:rPr lang="en-US" b="0">
                <a:solidFill>
                  <a:srgbClr val="5C6773"/>
                </a:solidFill>
                <a:effectLst/>
                <a:latin typeface="var(--font-monospace)"/>
              </a:rPr>
              <a:t>];</a:t>
            </a:r>
            <a:endParaRPr lang="en-US" b="0" dirty="0">
              <a:solidFill>
                <a:srgbClr val="5C6773"/>
              </a:solidFill>
              <a:effectLst/>
              <a:latin typeface="var(--font-monospace)"/>
            </a:endParaRPr>
          </a:p>
        </p:txBody>
      </p:sp>
      <p:sp>
        <p:nvSpPr>
          <p:cNvPr id="9" name="TextBox 8">
            <a:extLst>
              <a:ext uri="{FF2B5EF4-FFF2-40B4-BE49-F238E27FC236}">
                <a16:creationId xmlns:a16="http://schemas.microsoft.com/office/drawing/2014/main" id="{F7378C3A-0D83-A119-2B91-B784C0F60620}"/>
              </a:ext>
            </a:extLst>
          </p:cNvPr>
          <p:cNvSpPr txBox="1"/>
          <p:nvPr/>
        </p:nvSpPr>
        <p:spPr>
          <a:xfrm>
            <a:off x="715616" y="3489098"/>
            <a:ext cx="10389705" cy="307777"/>
          </a:xfrm>
          <a:prstGeom prst="rect">
            <a:avLst/>
          </a:prstGeom>
          <a:noFill/>
        </p:spPr>
        <p:txBody>
          <a:bodyPr wrap="square">
            <a:spAutoFit/>
          </a:bodyPr>
          <a:lstStyle>
            <a:defPPr marR="0" lvl="0" algn="l" rtl="0">
              <a:lnSpc>
                <a:spcPct val="100000"/>
              </a:lnSpc>
              <a:spcBef>
                <a:spcPts val="0"/>
              </a:spcBef>
              <a:spcAft>
                <a:spcPts val="0"/>
              </a:spcAft>
            </a:defPPr>
            <a:lvl1pPr>
              <a:defRPr sz="1800">
                <a:solidFill>
                  <a:srgbClr val="23272F"/>
                </a:solidFill>
                <a:effectLst/>
                <a:latin typeface="Times New Roman" panose="02020603050405020304" pitchFamily="18" charset="0"/>
                <a:cs typeface="Times New Roman" panose="02020603050405020304" pitchFamily="18" charset="0"/>
              </a:defRPr>
            </a:lvl1pPr>
          </a:lstStyle>
          <a:p>
            <a:r>
              <a:rPr lang="en-US" dirty="0"/>
              <a:t>Inside your component, use the map() function to transform an array of products into an array of &lt;li&gt; items:</a:t>
            </a:r>
            <a:endParaRPr lang="en-VN" dirty="0"/>
          </a:p>
        </p:txBody>
      </p:sp>
      <p:sp>
        <p:nvSpPr>
          <p:cNvPr id="11" name="TextBox 10">
            <a:extLst>
              <a:ext uri="{FF2B5EF4-FFF2-40B4-BE49-F238E27FC236}">
                <a16:creationId xmlns:a16="http://schemas.microsoft.com/office/drawing/2014/main" id="{926F26F9-D911-0FD3-7FD4-4559834F7677}"/>
              </a:ext>
            </a:extLst>
          </p:cNvPr>
          <p:cNvSpPr txBox="1"/>
          <p:nvPr/>
        </p:nvSpPr>
        <p:spPr>
          <a:xfrm>
            <a:off x="1086678" y="3984213"/>
            <a:ext cx="6096000" cy="2585323"/>
          </a:xfrm>
          <a:prstGeom prst="rect">
            <a:avLst/>
          </a:prstGeom>
          <a:noFill/>
        </p:spPr>
        <p:txBody>
          <a:bodyPr wrap="square">
            <a:spAutoFit/>
          </a:bodyPr>
          <a:lstStyle/>
          <a:p>
            <a:r>
              <a:rPr lang="en-US" sz="1800" b="0" dirty="0">
                <a:solidFill>
                  <a:srgbClr val="F2590C"/>
                </a:solidFill>
                <a:effectLst/>
                <a:latin typeface="var(--font-monospace)"/>
              </a:rPr>
              <a:t>const</a:t>
            </a:r>
            <a:r>
              <a:rPr lang="en-US" sz="1800" b="0" dirty="0">
                <a:solidFill>
                  <a:srgbClr val="5C6773"/>
                </a:solidFill>
                <a:effectLst/>
                <a:latin typeface="var(--font-monospace)"/>
              </a:rPr>
              <a:t> </a:t>
            </a:r>
            <a:r>
              <a:rPr lang="en-US" sz="1800" b="0" dirty="0" err="1">
                <a:solidFill>
                  <a:srgbClr val="5C6773"/>
                </a:solidFill>
                <a:effectLst/>
                <a:latin typeface="var(--font-monospace)"/>
              </a:rPr>
              <a:t>listItems</a:t>
            </a:r>
            <a:r>
              <a:rPr lang="en-US" sz="1800" b="0" dirty="0">
                <a:solidFill>
                  <a:srgbClr val="5C6773"/>
                </a:solidFill>
                <a:effectLst/>
                <a:latin typeface="var(--font-monospace)"/>
              </a:rPr>
              <a:t> = </a:t>
            </a:r>
            <a:r>
              <a:rPr lang="en-US" sz="1800" b="0" dirty="0" err="1">
                <a:solidFill>
                  <a:srgbClr val="5C6773"/>
                </a:solidFill>
                <a:effectLst/>
                <a:latin typeface="var(--font-monospace)"/>
              </a:rPr>
              <a:t>products.map</a:t>
            </a:r>
            <a:r>
              <a:rPr lang="en-US" sz="1800" b="0" dirty="0">
                <a:solidFill>
                  <a:srgbClr val="5C6773"/>
                </a:solidFill>
                <a:effectLst/>
                <a:latin typeface="var(--font-monospace)"/>
              </a:rPr>
              <a:t>(product =&gt;</a:t>
            </a:r>
          </a:p>
          <a:p>
            <a:r>
              <a:rPr lang="en-US" sz="1800" b="0" dirty="0">
                <a:solidFill>
                  <a:srgbClr val="5C6773"/>
                </a:solidFill>
                <a:effectLst/>
                <a:latin typeface="var(--font-monospace)"/>
              </a:rPr>
              <a:t>  &lt;li key={</a:t>
            </a:r>
            <a:r>
              <a:rPr lang="en-US" sz="1800" b="0" dirty="0" err="1">
                <a:solidFill>
                  <a:srgbClr val="5C6773"/>
                </a:solidFill>
                <a:effectLst/>
                <a:latin typeface="var(--font-monospace)"/>
              </a:rPr>
              <a:t>product.id</a:t>
            </a:r>
            <a:r>
              <a:rPr lang="en-US" sz="1800" b="0" dirty="0">
                <a:solidFill>
                  <a:srgbClr val="5C6773"/>
                </a:solidFill>
                <a:effectLst/>
                <a:latin typeface="var(--font-monospace)"/>
              </a:rPr>
              <a:t>}&gt;</a:t>
            </a:r>
          </a:p>
          <a:p>
            <a:r>
              <a:rPr lang="en-US" sz="1800" b="0" dirty="0">
                <a:solidFill>
                  <a:srgbClr val="5C6773"/>
                </a:solidFill>
                <a:effectLst/>
                <a:latin typeface="var(--font-monospace)"/>
              </a:rPr>
              <a:t>    {</a:t>
            </a:r>
            <a:r>
              <a:rPr lang="en-US" sz="1800" b="0" dirty="0" err="1">
                <a:solidFill>
                  <a:srgbClr val="5C6773"/>
                </a:solidFill>
                <a:effectLst/>
                <a:latin typeface="var(--font-monospace)"/>
              </a:rPr>
              <a:t>product.title</a:t>
            </a:r>
            <a:r>
              <a:rPr lang="en-US" sz="1800" b="0" dirty="0">
                <a:solidFill>
                  <a:srgbClr val="5C6773"/>
                </a:solidFill>
                <a:effectLst/>
                <a:latin typeface="var(--font-monospace)"/>
              </a:rPr>
              <a:t>}</a:t>
            </a:r>
          </a:p>
          <a:p>
            <a:r>
              <a:rPr lang="en-US" sz="1800" b="0" dirty="0">
                <a:solidFill>
                  <a:srgbClr val="5C6773"/>
                </a:solidFill>
                <a:effectLst/>
                <a:latin typeface="var(--font-monospace)"/>
              </a:rPr>
              <a:t>  &lt;/li&gt;</a:t>
            </a:r>
          </a:p>
          <a:p>
            <a:r>
              <a:rPr lang="en-US" sz="1800" b="0" dirty="0">
                <a:solidFill>
                  <a:srgbClr val="5C6773"/>
                </a:solidFill>
                <a:effectLst/>
                <a:latin typeface="var(--font-monospace)"/>
              </a:rPr>
              <a:t>);</a:t>
            </a:r>
          </a:p>
          <a:p>
            <a:br>
              <a:rPr lang="en-US" sz="1800" b="0" dirty="0">
                <a:solidFill>
                  <a:srgbClr val="5C6773"/>
                </a:solidFill>
                <a:effectLst/>
                <a:latin typeface="var(--font-monospace)"/>
              </a:rPr>
            </a:br>
            <a:r>
              <a:rPr lang="en-US" sz="1800" b="0" dirty="0">
                <a:solidFill>
                  <a:srgbClr val="F2590C"/>
                </a:solidFill>
                <a:effectLst/>
                <a:latin typeface="var(--font-monospace)"/>
              </a:rPr>
              <a:t>return</a:t>
            </a:r>
            <a:r>
              <a:rPr lang="en-US" sz="1800" b="0" dirty="0">
                <a:solidFill>
                  <a:srgbClr val="5C6773"/>
                </a:solidFill>
                <a:effectLst/>
                <a:latin typeface="var(--font-monospace)"/>
              </a:rPr>
              <a:t> (</a:t>
            </a:r>
          </a:p>
          <a:p>
            <a:r>
              <a:rPr lang="en-US" sz="1800" b="0" dirty="0">
                <a:solidFill>
                  <a:srgbClr val="5C6773"/>
                </a:solidFill>
                <a:effectLst/>
                <a:latin typeface="var(--font-monospace)"/>
              </a:rPr>
              <a:t>  &lt;</a:t>
            </a:r>
            <a:r>
              <a:rPr lang="en-US" sz="1800" b="0" dirty="0" err="1">
                <a:solidFill>
                  <a:srgbClr val="5C6773"/>
                </a:solidFill>
                <a:effectLst/>
                <a:latin typeface="var(--font-monospace)"/>
              </a:rPr>
              <a:t>ul</a:t>
            </a:r>
            <a:r>
              <a:rPr lang="en-US" sz="1800" b="0" dirty="0">
                <a:solidFill>
                  <a:srgbClr val="5C6773"/>
                </a:solidFill>
                <a:effectLst/>
                <a:latin typeface="var(--font-monospace)"/>
              </a:rPr>
              <a:t>&gt;{</a:t>
            </a:r>
            <a:r>
              <a:rPr lang="en-US" sz="1800" b="0" dirty="0" err="1">
                <a:solidFill>
                  <a:srgbClr val="5C6773"/>
                </a:solidFill>
                <a:effectLst/>
                <a:latin typeface="var(--font-monospace)"/>
              </a:rPr>
              <a:t>listItems</a:t>
            </a:r>
            <a:r>
              <a:rPr lang="en-US" sz="1800" b="0" dirty="0">
                <a:solidFill>
                  <a:srgbClr val="5C6773"/>
                </a:solidFill>
                <a:effectLst/>
                <a:latin typeface="var(--font-monospace)"/>
              </a:rPr>
              <a:t>}&lt;/</a:t>
            </a:r>
            <a:r>
              <a:rPr lang="en-US" sz="1800" b="0" dirty="0" err="1">
                <a:solidFill>
                  <a:srgbClr val="5C6773"/>
                </a:solidFill>
                <a:effectLst/>
                <a:latin typeface="var(--font-monospace)"/>
              </a:rPr>
              <a:t>ul</a:t>
            </a:r>
            <a:r>
              <a:rPr lang="en-US" sz="1800" b="0" dirty="0">
                <a:solidFill>
                  <a:srgbClr val="5C6773"/>
                </a:solidFill>
                <a:effectLst/>
                <a:latin typeface="var(--font-monospace)"/>
              </a:rPr>
              <a:t>&gt;</a:t>
            </a:r>
          </a:p>
          <a:p>
            <a:r>
              <a:rPr lang="en-US" sz="1800" b="0" dirty="0">
                <a:solidFill>
                  <a:srgbClr val="5C6773"/>
                </a:solidFill>
                <a:effectLst/>
                <a:latin typeface="var(--font-monospace)"/>
              </a:rPr>
              <a:t>);</a:t>
            </a:r>
          </a:p>
        </p:txBody>
      </p:sp>
    </p:spTree>
    <p:extLst>
      <p:ext uri="{BB962C8B-B14F-4D97-AF65-F5344CB8AC3E}">
        <p14:creationId xmlns:p14="http://schemas.microsoft.com/office/powerpoint/2010/main" val="2906015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C09E19-0DB8-6277-6E7A-F1D46897F90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13</a:t>
            </a:fld>
            <a:endParaRPr lang="ja-JP" altLang="en-US"/>
          </a:p>
        </p:txBody>
      </p:sp>
      <p:sp>
        <p:nvSpPr>
          <p:cNvPr id="6" name="TextBox 5">
            <a:extLst>
              <a:ext uri="{FF2B5EF4-FFF2-40B4-BE49-F238E27FC236}">
                <a16:creationId xmlns:a16="http://schemas.microsoft.com/office/drawing/2014/main" id="{3009198D-9083-2961-6A44-7E3EB6CD0496}"/>
              </a:ext>
            </a:extLst>
          </p:cNvPr>
          <p:cNvSpPr txBox="1"/>
          <p:nvPr/>
        </p:nvSpPr>
        <p:spPr>
          <a:xfrm>
            <a:off x="212033" y="535166"/>
            <a:ext cx="6096000" cy="6186309"/>
          </a:xfrm>
          <a:prstGeom prst="rect">
            <a:avLst/>
          </a:prstGeom>
          <a:noFill/>
        </p:spPr>
        <p:txBody>
          <a:bodyPr wrap="square">
            <a:spAutoFit/>
          </a:bodyPr>
          <a:lstStyle/>
          <a:p>
            <a:r>
              <a:rPr lang="en-US" sz="1800" b="0" dirty="0">
                <a:solidFill>
                  <a:srgbClr val="F2590C"/>
                </a:solidFill>
                <a:effectLst/>
                <a:latin typeface="var(--font-monospace)"/>
              </a:rPr>
              <a:t>const</a:t>
            </a:r>
            <a:r>
              <a:rPr lang="en-US" sz="1800" b="0" dirty="0">
                <a:solidFill>
                  <a:srgbClr val="5C6773"/>
                </a:solidFill>
                <a:effectLst/>
                <a:latin typeface="var(--font-monospace)"/>
              </a:rPr>
              <a:t> products = [</a:t>
            </a:r>
          </a:p>
          <a:p>
            <a:r>
              <a:rPr lang="en-US" sz="1800" b="0" dirty="0">
                <a:solidFill>
                  <a:srgbClr val="5C6773"/>
                </a:solidFill>
                <a:effectLst/>
                <a:latin typeface="var(--font-monospace)"/>
              </a:rPr>
              <a:t>  { title: </a:t>
            </a:r>
            <a:r>
              <a:rPr lang="en-US" sz="1800" b="0" dirty="0">
                <a:solidFill>
                  <a:srgbClr val="86B300"/>
                </a:solidFill>
                <a:effectLst/>
                <a:latin typeface="var(--font-monospace)"/>
              </a:rPr>
              <a:t>'Cabbage'</a:t>
            </a:r>
            <a:r>
              <a:rPr lang="en-US" sz="1800" b="0" dirty="0">
                <a:solidFill>
                  <a:srgbClr val="5C6773"/>
                </a:solidFill>
                <a:effectLst/>
                <a:latin typeface="var(--font-monospace)"/>
              </a:rPr>
              <a:t>, </a:t>
            </a:r>
            <a:r>
              <a:rPr lang="en-US" sz="1800" b="0" dirty="0" err="1">
                <a:solidFill>
                  <a:srgbClr val="5C6773"/>
                </a:solidFill>
                <a:effectLst/>
                <a:latin typeface="var(--font-monospace)"/>
              </a:rPr>
              <a:t>isFruit</a:t>
            </a:r>
            <a:r>
              <a:rPr lang="en-US" sz="1800" b="0" dirty="0">
                <a:solidFill>
                  <a:srgbClr val="5C6773"/>
                </a:solidFill>
                <a:effectLst/>
                <a:latin typeface="var(--font-monospace)"/>
              </a:rPr>
              <a:t>: </a:t>
            </a:r>
            <a:r>
              <a:rPr lang="en-US" sz="1800" b="0" dirty="0">
                <a:solidFill>
                  <a:srgbClr val="F2590C"/>
                </a:solidFill>
                <a:effectLst/>
                <a:latin typeface="var(--font-monospace)"/>
              </a:rPr>
              <a:t>false</a:t>
            </a:r>
            <a:r>
              <a:rPr lang="en-US" sz="1800" b="0" dirty="0">
                <a:solidFill>
                  <a:srgbClr val="5C6773"/>
                </a:solidFill>
                <a:effectLst/>
                <a:latin typeface="var(--font-monospace)"/>
              </a:rPr>
              <a:t>, id: </a:t>
            </a:r>
            <a:r>
              <a:rPr lang="en-US" sz="1800" b="0" dirty="0">
                <a:solidFill>
                  <a:srgbClr val="F08C36"/>
                </a:solidFill>
                <a:effectLst/>
                <a:latin typeface="var(--font-monospace)"/>
              </a:rPr>
              <a:t>1</a:t>
            </a:r>
            <a:r>
              <a:rPr lang="en-US" sz="1800" b="0" dirty="0">
                <a:solidFill>
                  <a:srgbClr val="5C6773"/>
                </a:solidFill>
                <a:effectLst/>
                <a:latin typeface="var(--font-monospace)"/>
              </a:rPr>
              <a:t> },</a:t>
            </a:r>
          </a:p>
          <a:p>
            <a:r>
              <a:rPr lang="en-US" sz="1800" b="0" dirty="0">
                <a:solidFill>
                  <a:srgbClr val="5C6773"/>
                </a:solidFill>
                <a:effectLst/>
                <a:latin typeface="var(--font-monospace)"/>
              </a:rPr>
              <a:t>  { title: </a:t>
            </a:r>
            <a:r>
              <a:rPr lang="en-US" sz="1800" b="0" dirty="0">
                <a:solidFill>
                  <a:srgbClr val="86B300"/>
                </a:solidFill>
                <a:effectLst/>
                <a:latin typeface="var(--font-monospace)"/>
              </a:rPr>
              <a:t>'Garlic'</a:t>
            </a:r>
            <a:r>
              <a:rPr lang="en-US" sz="1800" b="0" dirty="0">
                <a:solidFill>
                  <a:srgbClr val="5C6773"/>
                </a:solidFill>
                <a:effectLst/>
                <a:latin typeface="var(--font-monospace)"/>
              </a:rPr>
              <a:t>, </a:t>
            </a:r>
            <a:r>
              <a:rPr lang="en-US" sz="1800" b="0" dirty="0" err="1">
                <a:solidFill>
                  <a:srgbClr val="5C6773"/>
                </a:solidFill>
                <a:effectLst/>
                <a:latin typeface="var(--font-monospace)"/>
              </a:rPr>
              <a:t>isFruit</a:t>
            </a:r>
            <a:r>
              <a:rPr lang="en-US" sz="1800" b="0" dirty="0">
                <a:solidFill>
                  <a:srgbClr val="5C6773"/>
                </a:solidFill>
                <a:effectLst/>
                <a:latin typeface="var(--font-monospace)"/>
              </a:rPr>
              <a:t>: </a:t>
            </a:r>
            <a:r>
              <a:rPr lang="en-US" sz="1800" b="0" dirty="0">
                <a:solidFill>
                  <a:srgbClr val="F2590C"/>
                </a:solidFill>
                <a:effectLst/>
                <a:latin typeface="var(--font-monospace)"/>
              </a:rPr>
              <a:t>false</a:t>
            </a:r>
            <a:r>
              <a:rPr lang="en-US" sz="1800" b="0" dirty="0">
                <a:solidFill>
                  <a:srgbClr val="5C6773"/>
                </a:solidFill>
                <a:effectLst/>
                <a:latin typeface="var(--font-monospace)"/>
              </a:rPr>
              <a:t>, id: </a:t>
            </a:r>
            <a:r>
              <a:rPr lang="en-US" sz="1800" b="0" dirty="0">
                <a:solidFill>
                  <a:srgbClr val="F08C36"/>
                </a:solidFill>
                <a:effectLst/>
                <a:latin typeface="var(--font-monospace)"/>
              </a:rPr>
              <a:t>2</a:t>
            </a:r>
            <a:r>
              <a:rPr lang="en-US" sz="1800" b="0" dirty="0">
                <a:solidFill>
                  <a:srgbClr val="5C6773"/>
                </a:solidFill>
                <a:effectLst/>
                <a:latin typeface="var(--font-monospace)"/>
              </a:rPr>
              <a:t> },</a:t>
            </a:r>
          </a:p>
          <a:p>
            <a:r>
              <a:rPr lang="en-US" sz="1800" b="0" dirty="0">
                <a:solidFill>
                  <a:srgbClr val="5C6773"/>
                </a:solidFill>
                <a:effectLst/>
                <a:latin typeface="var(--font-monospace)"/>
              </a:rPr>
              <a:t>  { title: </a:t>
            </a:r>
            <a:r>
              <a:rPr lang="en-US" sz="1800" b="0" dirty="0">
                <a:solidFill>
                  <a:srgbClr val="86B300"/>
                </a:solidFill>
                <a:effectLst/>
                <a:latin typeface="var(--font-monospace)"/>
              </a:rPr>
              <a:t>'Apple'</a:t>
            </a:r>
            <a:r>
              <a:rPr lang="en-US" sz="1800" b="0" dirty="0">
                <a:solidFill>
                  <a:srgbClr val="5C6773"/>
                </a:solidFill>
                <a:effectLst/>
                <a:latin typeface="var(--font-monospace)"/>
              </a:rPr>
              <a:t>, </a:t>
            </a:r>
            <a:r>
              <a:rPr lang="en-US" sz="1800" b="0" dirty="0" err="1">
                <a:solidFill>
                  <a:srgbClr val="5C6773"/>
                </a:solidFill>
                <a:effectLst/>
                <a:latin typeface="var(--font-monospace)"/>
              </a:rPr>
              <a:t>isFruit</a:t>
            </a:r>
            <a:r>
              <a:rPr lang="en-US" sz="1800" b="0" dirty="0">
                <a:solidFill>
                  <a:srgbClr val="5C6773"/>
                </a:solidFill>
                <a:effectLst/>
                <a:latin typeface="var(--font-monospace)"/>
              </a:rPr>
              <a:t>: </a:t>
            </a:r>
            <a:r>
              <a:rPr lang="en-US" sz="1800" b="0" dirty="0">
                <a:solidFill>
                  <a:srgbClr val="F2590C"/>
                </a:solidFill>
                <a:effectLst/>
                <a:latin typeface="var(--font-monospace)"/>
              </a:rPr>
              <a:t>true</a:t>
            </a:r>
            <a:r>
              <a:rPr lang="en-US" sz="1800" b="0" dirty="0">
                <a:solidFill>
                  <a:srgbClr val="5C6773"/>
                </a:solidFill>
                <a:effectLst/>
                <a:latin typeface="var(--font-monospace)"/>
              </a:rPr>
              <a:t>, id: </a:t>
            </a:r>
            <a:r>
              <a:rPr lang="en-US" sz="1800" b="0" dirty="0">
                <a:solidFill>
                  <a:srgbClr val="F08C36"/>
                </a:solidFill>
                <a:effectLst/>
                <a:latin typeface="var(--font-monospace)"/>
              </a:rPr>
              <a:t>3</a:t>
            </a:r>
            <a:r>
              <a:rPr lang="en-US" sz="1800" b="0" dirty="0">
                <a:solidFill>
                  <a:srgbClr val="5C6773"/>
                </a:solidFill>
                <a:effectLst/>
                <a:latin typeface="var(--font-monospace)"/>
              </a:rPr>
              <a:t> },</a:t>
            </a:r>
          </a:p>
          <a:p>
            <a:r>
              <a:rPr lang="en-US" sz="1800" b="0" dirty="0">
                <a:solidFill>
                  <a:srgbClr val="5C6773"/>
                </a:solidFill>
                <a:effectLst/>
                <a:latin typeface="var(--font-monospace)"/>
              </a:rPr>
              <a:t>];</a:t>
            </a:r>
          </a:p>
          <a:p>
            <a:br>
              <a:rPr lang="en-US" sz="1800" b="0" dirty="0">
                <a:solidFill>
                  <a:srgbClr val="5C6773"/>
                </a:solidFill>
                <a:effectLst/>
                <a:latin typeface="var(--font-monospace)"/>
              </a:rPr>
            </a:br>
            <a:r>
              <a:rPr lang="en-US" sz="1800" b="0" dirty="0">
                <a:solidFill>
                  <a:srgbClr val="F2590C"/>
                </a:solidFill>
                <a:effectLst/>
                <a:latin typeface="var(--font-monospace)"/>
              </a:rPr>
              <a:t>export</a:t>
            </a:r>
            <a:r>
              <a:rPr lang="en-US" sz="1800" b="0" dirty="0">
                <a:solidFill>
                  <a:srgbClr val="5C6773"/>
                </a:solidFill>
                <a:effectLst/>
                <a:latin typeface="var(--font-monospace)"/>
              </a:rPr>
              <a:t> </a:t>
            </a:r>
            <a:r>
              <a:rPr lang="en-US" sz="1800" b="0" dirty="0">
                <a:solidFill>
                  <a:srgbClr val="F2590C"/>
                </a:solidFill>
                <a:effectLst/>
                <a:latin typeface="var(--font-monospace)"/>
              </a:rPr>
              <a:t>default</a:t>
            </a:r>
            <a:r>
              <a:rPr lang="en-US" sz="1800" b="0" dirty="0">
                <a:solidFill>
                  <a:srgbClr val="5C6773"/>
                </a:solidFill>
                <a:effectLst/>
                <a:latin typeface="var(--font-monospace)"/>
              </a:rPr>
              <a:t> </a:t>
            </a:r>
            <a:r>
              <a:rPr lang="en-US" sz="1800" b="0" dirty="0">
                <a:solidFill>
                  <a:srgbClr val="F2590C"/>
                </a:solidFill>
                <a:effectLst/>
                <a:latin typeface="var(--font-monospace)"/>
              </a:rPr>
              <a:t>function</a:t>
            </a:r>
            <a:r>
              <a:rPr lang="en-US" sz="1800" b="0" dirty="0">
                <a:solidFill>
                  <a:srgbClr val="5C6773"/>
                </a:solidFill>
                <a:effectLst/>
                <a:latin typeface="var(--font-monospace)"/>
              </a:rPr>
              <a:t> </a:t>
            </a:r>
            <a:r>
              <a:rPr lang="en-US" sz="1800" b="0" dirty="0" err="1">
                <a:solidFill>
                  <a:srgbClr val="41A6D9"/>
                </a:solidFill>
                <a:effectLst/>
                <a:latin typeface="var(--font-monospace)"/>
              </a:rPr>
              <a:t>ShoppingList</a:t>
            </a:r>
            <a:r>
              <a:rPr lang="en-US" sz="1800" b="0" dirty="0">
                <a:solidFill>
                  <a:srgbClr val="5C6773"/>
                </a:solidFill>
                <a:effectLst/>
                <a:latin typeface="var(--font-monospace)"/>
              </a:rPr>
              <a:t>() {</a:t>
            </a:r>
          </a:p>
          <a:p>
            <a:r>
              <a:rPr lang="en-US" sz="1800" b="0" dirty="0">
                <a:solidFill>
                  <a:srgbClr val="F2590C"/>
                </a:solidFill>
                <a:effectLst/>
                <a:latin typeface="var(--font-monospace)"/>
              </a:rPr>
              <a:t>  const</a:t>
            </a:r>
            <a:r>
              <a:rPr lang="en-US" sz="1800" b="0" dirty="0">
                <a:solidFill>
                  <a:srgbClr val="5C6773"/>
                </a:solidFill>
                <a:effectLst/>
                <a:latin typeface="var(--font-monospace)"/>
              </a:rPr>
              <a:t> </a:t>
            </a:r>
            <a:r>
              <a:rPr lang="en-US" sz="1800" b="0" dirty="0" err="1">
                <a:solidFill>
                  <a:srgbClr val="5C6773"/>
                </a:solidFill>
                <a:effectLst/>
                <a:latin typeface="var(--font-monospace)"/>
              </a:rPr>
              <a:t>listItems</a:t>
            </a:r>
            <a:r>
              <a:rPr lang="en-US" sz="1800" b="0" dirty="0">
                <a:solidFill>
                  <a:srgbClr val="5C6773"/>
                </a:solidFill>
                <a:effectLst/>
                <a:latin typeface="var(--font-monospace)"/>
              </a:rPr>
              <a:t> = </a:t>
            </a:r>
            <a:r>
              <a:rPr lang="en-US" sz="1800" b="0" dirty="0" err="1">
                <a:solidFill>
                  <a:srgbClr val="5C6773"/>
                </a:solidFill>
                <a:effectLst/>
                <a:latin typeface="var(--font-monospace)"/>
              </a:rPr>
              <a:t>products.map</a:t>
            </a:r>
            <a:r>
              <a:rPr lang="en-US" sz="1800" b="0" dirty="0">
                <a:solidFill>
                  <a:srgbClr val="5C6773"/>
                </a:solidFill>
                <a:effectLst/>
                <a:latin typeface="var(--font-monospace)"/>
              </a:rPr>
              <a:t>(product =&gt;</a:t>
            </a:r>
          </a:p>
          <a:p>
            <a:r>
              <a:rPr lang="en-US" sz="1800" b="0" dirty="0">
                <a:solidFill>
                  <a:srgbClr val="5C6773"/>
                </a:solidFill>
                <a:effectLst/>
                <a:latin typeface="var(--font-monospace)"/>
              </a:rPr>
              <a:t>    &lt;li</a:t>
            </a:r>
          </a:p>
          <a:p>
            <a:r>
              <a:rPr lang="en-US" sz="1800" b="0" dirty="0">
                <a:solidFill>
                  <a:srgbClr val="5C6773"/>
                </a:solidFill>
                <a:effectLst/>
                <a:latin typeface="var(--font-monospace)"/>
              </a:rPr>
              <a:t>      key={</a:t>
            </a:r>
            <a:r>
              <a:rPr lang="en-US" sz="1800" b="0" dirty="0" err="1">
                <a:solidFill>
                  <a:srgbClr val="5C6773"/>
                </a:solidFill>
                <a:effectLst/>
                <a:latin typeface="var(--font-monospace)"/>
              </a:rPr>
              <a:t>product.id</a:t>
            </a:r>
            <a:r>
              <a:rPr lang="en-US" sz="1800" b="0" dirty="0">
                <a:solidFill>
                  <a:srgbClr val="5C6773"/>
                </a:solidFill>
                <a:effectLst/>
                <a:latin typeface="var(--font-monospace)"/>
              </a:rPr>
              <a:t>}</a:t>
            </a:r>
          </a:p>
          <a:p>
            <a:r>
              <a:rPr lang="en-US" sz="1800" b="0" dirty="0">
                <a:solidFill>
                  <a:srgbClr val="5C6773"/>
                </a:solidFill>
                <a:effectLst/>
                <a:latin typeface="var(--font-monospace)"/>
              </a:rPr>
              <a:t>      style={{</a:t>
            </a:r>
          </a:p>
          <a:p>
            <a:r>
              <a:rPr lang="en-US" sz="1800" b="0" dirty="0">
                <a:solidFill>
                  <a:srgbClr val="5C6773"/>
                </a:solidFill>
                <a:effectLst/>
                <a:latin typeface="var(--font-monospace)"/>
              </a:rPr>
              <a:t>        color: </a:t>
            </a:r>
            <a:r>
              <a:rPr lang="en-US" sz="1800" b="0" dirty="0" err="1">
                <a:solidFill>
                  <a:srgbClr val="5C6773"/>
                </a:solidFill>
                <a:effectLst/>
                <a:latin typeface="var(--font-monospace)"/>
              </a:rPr>
              <a:t>product.isFruit</a:t>
            </a:r>
            <a:r>
              <a:rPr lang="en-US" sz="1800" b="0" dirty="0">
                <a:solidFill>
                  <a:srgbClr val="5C6773"/>
                </a:solidFill>
                <a:effectLst/>
                <a:latin typeface="var(--font-monospace)"/>
              </a:rPr>
              <a:t> ? </a:t>
            </a:r>
            <a:r>
              <a:rPr lang="en-US" sz="1800" b="0" dirty="0">
                <a:solidFill>
                  <a:srgbClr val="86B300"/>
                </a:solidFill>
                <a:effectLst/>
                <a:latin typeface="var(--font-monospace)"/>
              </a:rPr>
              <a:t>'magenta'</a:t>
            </a:r>
            <a:r>
              <a:rPr lang="en-US" sz="1800" b="0" dirty="0">
                <a:solidFill>
                  <a:srgbClr val="5C6773"/>
                </a:solidFill>
                <a:effectLst/>
                <a:latin typeface="var(--font-monospace)"/>
              </a:rPr>
              <a:t> : </a:t>
            </a:r>
            <a:r>
              <a:rPr lang="en-US" sz="1800" b="0" dirty="0">
                <a:solidFill>
                  <a:srgbClr val="86B300"/>
                </a:solidFill>
                <a:effectLst/>
                <a:latin typeface="var(--font-monospace)"/>
              </a:rPr>
              <a:t>'</a:t>
            </a:r>
            <a:r>
              <a:rPr lang="en-US" sz="1800" b="0" dirty="0" err="1">
                <a:solidFill>
                  <a:srgbClr val="86B300"/>
                </a:solidFill>
                <a:effectLst/>
                <a:latin typeface="var(--font-monospace)"/>
              </a:rPr>
              <a:t>darkgreen</a:t>
            </a:r>
            <a:r>
              <a:rPr lang="en-US" sz="1800" b="0" dirty="0">
                <a:solidFill>
                  <a:srgbClr val="86B300"/>
                </a:solidFill>
                <a:effectLst/>
                <a:latin typeface="var(--font-monospace)"/>
              </a:rPr>
              <a:t>’</a:t>
            </a:r>
            <a:endParaRPr lang="en-US" sz="1800" b="0" dirty="0">
              <a:solidFill>
                <a:srgbClr val="5C6773"/>
              </a:solidFill>
              <a:effectLst/>
              <a:latin typeface="var(--font-monospace)"/>
            </a:endParaRPr>
          </a:p>
          <a:p>
            <a:r>
              <a:rPr lang="en-US" sz="1800" b="0" dirty="0">
                <a:solidFill>
                  <a:srgbClr val="5C6773"/>
                </a:solidFill>
                <a:effectLst/>
                <a:latin typeface="var(--font-monospace)"/>
              </a:rPr>
              <a:t>      }}</a:t>
            </a:r>
          </a:p>
          <a:p>
            <a:r>
              <a:rPr lang="en-US" sz="1800" b="0" dirty="0">
                <a:solidFill>
                  <a:srgbClr val="5C6773"/>
                </a:solidFill>
                <a:effectLst/>
                <a:latin typeface="var(--font-monospace)"/>
              </a:rPr>
              <a:t>    &gt;</a:t>
            </a:r>
          </a:p>
          <a:p>
            <a:r>
              <a:rPr lang="en-US" sz="1800" b="0" dirty="0">
                <a:solidFill>
                  <a:srgbClr val="5C6773"/>
                </a:solidFill>
                <a:effectLst/>
                <a:latin typeface="var(--font-monospace)"/>
              </a:rPr>
              <a:t>      {</a:t>
            </a:r>
            <a:r>
              <a:rPr lang="en-US" sz="1800" b="0" dirty="0" err="1">
                <a:solidFill>
                  <a:srgbClr val="5C6773"/>
                </a:solidFill>
                <a:effectLst/>
                <a:latin typeface="var(--font-monospace)"/>
              </a:rPr>
              <a:t>product.title</a:t>
            </a:r>
            <a:r>
              <a:rPr lang="en-US" sz="1800" b="0" dirty="0">
                <a:solidFill>
                  <a:srgbClr val="5C6773"/>
                </a:solidFill>
                <a:effectLst/>
                <a:latin typeface="var(--font-monospace)"/>
              </a:rPr>
              <a:t>}</a:t>
            </a:r>
          </a:p>
          <a:p>
            <a:r>
              <a:rPr lang="en-US" sz="1800" b="0" dirty="0">
                <a:solidFill>
                  <a:srgbClr val="5C6773"/>
                </a:solidFill>
                <a:effectLst/>
                <a:latin typeface="var(--font-monospace)"/>
              </a:rPr>
              <a:t>    &lt;/li&gt;</a:t>
            </a:r>
          </a:p>
          <a:p>
            <a:r>
              <a:rPr lang="en-US" sz="1800" b="0" dirty="0">
                <a:solidFill>
                  <a:srgbClr val="5C6773"/>
                </a:solidFill>
                <a:effectLst/>
                <a:latin typeface="var(--font-monospace)"/>
              </a:rPr>
              <a:t>  );</a:t>
            </a:r>
          </a:p>
          <a:p>
            <a:br>
              <a:rPr lang="en-US" sz="1800" b="0" dirty="0">
                <a:solidFill>
                  <a:srgbClr val="5C6773"/>
                </a:solidFill>
                <a:effectLst/>
                <a:latin typeface="var(--font-monospace)"/>
              </a:rPr>
            </a:br>
            <a:r>
              <a:rPr lang="en-US" sz="1800" b="0" dirty="0">
                <a:solidFill>
                  <a:srgbClr val="5C6773"/>
                </a:solidFill>
                <a:effectLst/>
                <a:latin typeface="var(--font-monospace)"/>
              </a:rPr>
              <a:t>  </a:t>
            </a:r>
            <a:r>
              <a:rPr lang="en-US" sz="1800" b="0" dirty="0">
                <a:solidFill>
                  <a:srgbClr val="F2590C"/>
                </a:solidFill>
                <a:effectLst/>
                <a:latin typeface="var(--font-monospace)"/>
              </a:rPr>
              <a:t>return</a:t>
            </a:r>
            <a:r>
              <a:rPr lang="en-US" sz="1800" b="0" dirty="0">
                <a:solidFill>
                  <a:srgbClr val="5C6773"/>
                </a:solidFill>
                <a:effectLst/>
                <a:latin typeface="var(--font-monospace)"/>
              </a:rPr>
              <a:t> (</a:t>
            </a:r>
          </a:p>
          <a:p>
            <a:r>
              <a:rPr lang="en-US" sz="1800" b="0" dirty="0">
                <a:solidFill>
                  <a:srgbClr val="5C6773"/>
                </a:solidFill>
                <a:effectLst/>
                <a:latin typeface="var(--font-monospace)"/>
              </a:rPr>
              <a:t>    &lt;</a:t>
            </a:r>
            <a:r>
              <a:rPr lang="en-US" sz="1800" b="0" dirty="0" err="1">
                <a:solidFill>
                  <a:srgbClr val="5C6773"/>
                </a:solidFill>
                <a:effectLst/>
                <a:latin typeface="var(--font-monospace)"/>
              </a:rPr>
              <a:t>ul</a:t>
            </a:r>
            <a:r>
              <a:rPr lang="en-US" sz="1800" b="0" dirty="0">
                <a:solidFill>
                  <a:srgbClr val="5C6773"/>
                </a:solidFill>
                <a:effectLst/>
                <a:latin typeface="var(--font-monospace)"/>
              </a:rPr>
              <a:t>&gt;{</a:t>
            </a:r>
            <a:r>
              <a:rPr lang="en-US" sz="1800" b="0" dirty="0" err="1">
                <a:solidFill>
                  <a:srgbClr val="5C6773"/>
                </a:solidFill>
                <a:effectLst/>
                <a:latin typeface="var(--font-monospace)"/>
              </a:rPr>
              <a:t>listItems</a:t>
            </a:r>
            <a:r>
              <a:rPr lang="en-US" sz="1800" b="0" dirty="0">
                <a:solidFill>
                  <a:srgbClr val="5C6773"/>
                </a:solidFill>
                <a:effectLst/>
                <a:latin typeface="var(--font-monospace)"/>
              </a:rPr>
              <a:t>}&lt;/</a:t>
            </a:r>
            <a:r>
              <a:rPr lang="en-US" sz="1800" b="0" dirty="0" err="1">
                <a:solidFill>
                  <a:srgbClr val="5C6773"/>
                </a:solidFill>
                <a:effectLst/>
                <a:latin typeface="var(--font-monospace)"/>
              </a:rPr>
              <a:t>ul</a:t>
            </a:r>
            <a:r>
              <a:rPr lang="en-US" sz="1800" b="0" dirty="0">
                <a:solidFill>
                  <a:srgbClr val="5C6773"/>
                </a:solidFill>
                <a:effectLst/>
                <a:latin typeface="var(--font-monospace)"/>
              </a:rPr>
              <a:t>&gt;</a:t>
            </a:r>
          </a:p>
          <a:p>
            <a:r>
              <a:rPr lang="en-US" sz="1800" b="0" dirty="0">
                <a:solidFill>
                  <a:srgbClr val="5C6773"/>
                </a:solidFill>
                <a:effectLst/>
                <a:latin typeface="var(--font-monospace)"/>
              </a:rPr>
              <a:t>  );</a:t>
            </a:r>
          </a:p>
          <a:p>
            <a:r>
              <a:rPr lang="en-US" sz="1800" b="0" dirty="0">
                <a:solidFill>
                  <a:srgbClr val="5C6773"/>
                </a:solidFill>
                <a:effectLst/>
                <a:latin typeface="var(--font-monospace)"/>
              </a:rPr>
              <a:t>}</a:t>
            </a:r>
          </a:p>
        </p:txBody>
      </p:sp>
      <p:pic>
        <p:nvPicPr>
          <p:cNvPr id="7" name="Picture 6">
            <a:extLst>
              <a:ext uri="{FF2B5EF4-FFF2-40B4-BE49-F238E27FC236}">
                <a16:creationId xmlns:a16="http://schemas.microsoft.com/office/drawing/2014/main" id="{FAC6E39F-AFB5-03EA-F4C0-34B86EEED881}"/>
              </a:ext>
            </a:extLst>
          </p:cNvPr>
          <p:cNvPicPr>
            <a:picLocks noChangeAspect="1"/>
          </p:cNvPicPr>
          <p:nvPr/>
        </p:nvPicPr>
        <p:blipFill>
          <a:blip r:embed="rId3"/>
          <a:stretch>
            <a:fillRect/>
          </a:stretch>
        </p:blipFill>
        <p:spPr>
          <a:xfrm>
            <a:off x="6772967" y="1139120"/>
            <a:ext cx="5207000" cy="4978400"/>
          </a:xfrm>
          <a:prstGeom prst="rect">
            <a:avLst/>
          </a:prstGeom>
        </p:spPr>
      </p:pic>
    </p:spTree>
    <p:extLst>
      <p:ext uri="{BB962C8B-B14F-4D97-AF65-F5344CB8AC3E}">
        <p14:creationId xmlns:p14="http://schemas.microsoft.com/office/powerpoint/2010/main" val="3013898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945A10-4D51-1F15-C6D5-E416C57F85AC}"/>
              </a:ext>
            </a:extLst>
          </p:cNvPr>
          <p:cNvSpPr>
            <a:spLocks noGrp="1"/>
          </p:cNvSpPr>
          <p:nvPr>
            <p:ph type="title"/>
          </p:nvPr>
        </p:nvSpPr>
        <p:spPr/>
        <p:txBody>
          <a:bodyPr/>
          <a:lstStyle/>
          <a:p>
            <a:r>
              <a:rPr lang="en-US" dirty="0"/>
              <a:t>Responding to events</a:t>
            </a:r>
            <a:endParaRPr lang="en-VN" dirty="0"/>
          </a:p>
        </p:txBody>
      </p:sp>
      <p:sp>
        <p:nvSpPr>
          <p:cNvPr id="2" name="Slide Number Placeholder 1">
            <a:extLst>
              <a:ext uri="{FF2B5EF4-FFF2-40B4-BE49-F238E27FC236}">
                <a16:creationId xmlns:a16="http://schemas.microsoft.com/office/drawing/2014/main" id="{A1D2035B-CDBB-C63F-B491-C7AFCDB8FBA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14</a:t>
            </a:fld>
            <a:endParaRPr lang="ja-JP" altLang="en-US"/>
          </a:p>
        </p:txBody>
      </p:sp>
      <p:sp>
        <p:nvSpPr>
          <p:cNvPr id="5" name="TextBox 4">
            <a:extLst>
              <a:ext uri="{FF2B5EF4-FFF2-40B4-BE49-F238E27FC236}">
                <a16:creationId xmlns:a16="http://schemas.microsoft.com/office/drawing/2014/main" id="{609B258A-9746-73B5-7412-97C827A82901}"/>
              </a:ext>
            </a:extLst>
          </p:cNvPr>
          <p:cNvSpPr txBox="1"/>
          <p:nvPr/>
        </p:nvSpPr>
        <p:spPr>
          <a:xfrm>
            <a:off x="838200" y="1701321"/>
            <a:ext cx="10770704" cy="646331"/>
          </a:xfrm>
          <a:prstGeom prst="rect">
            <a:avLst/>
          </a:prstGeom>
          <a:noFill/>
        </p:spPr>
        <p:txBody>
          <a:bodyPr wrap="square">
            <a:spAutoFit/>
          </a:bodyPr>
          <a:lstStyle/>
          <a:p>
            <a:pPr algn="l"/>
            <a:r>
              <a:rPr lang="en-US" sz="1800" b="0" i="0" dirty="0">
                <a:solidFill>
                  <a:srgbClr val="23272F"/>
                </a:solidFill>
                <a:effectLst/>
                <a:latin typeface="Times New Roman" panose="02020603050405020304" pitchFamily="18" charset="0"/>
                <a:cs typeface="Times New Roman" panose="02020603050405020304" pitchFamily="18" charset="0"/>
              </a:rPr>
              <a:t>You can respond to events by declaring </a:t>
            </a:r>
            <a:r>
              <a:rPr lang="en-US" sz="1800" b="0" i="1" dirty="0">
                <a:solidFill>
                  <a:srgbClr val="23272F"/>
                </a:solidFill>
                <a:effectLst/>
                <a:latin typeface="Times New Roman" panose="02020603050405020304" pitchFamily="18" charset="0"/>
                <a:cs typeface="Times New Roman" panose="02020603050405020304" pitchFamily="18" charset="0"/>
              </a:rPr>
              <a:t>event handler</a:t>
            </a:r>
            <a:r>
              <a:rPr lang="en-US" sz="1800" b="0" i="0" dirty="0">
                <a:solidFill>
                  <a:srgbClr val="23272F"/>
                </a:solidFill>
                <a:effectLst/>
                <a:latin typeface="Times New Roman" panose="02020603050405020304" pitchFamily="18" charset="0"/>
                <a:cs typeface="Times New Roman" panose="02020603050405020304" pitchFamily="18" charset="0"/>
              </a:rPr>
              <a:t> functions inside your components:</a:t>
            </a:r>
            <a:br>
              <a:rPr lang="en-US" sz="1800" b="0" i="0" dirty="0">
                <a:solidFill>
                  <a:srgbClr val="23272F"/>
                </a:solidFill>
                <a:effectLst/>
                <a:latin typeface="Times New Roman" panose="02020603050405020304" pitchFamily="18" charset="0"/>
                <a:cs typeface="Times New Roman" panose="02020603050405020304" pitchFamily="18" charset="0"/>
              </a:rPr>
            </a:br>
            <a:endParaRPr lang="en-US" sz="1800" b="0" i="0" dirty="0">
              <a:solidFill>
                <a:srgbClr val="23272F"/>
              </a:solidFill>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680E64A-2233-BDD9-CB88-F58BD6FE2168}"/>
              </a:ext>
            </a:extLst>
          </p:cNvPr>
          <p:cNvSpPr txBox="1"/>
          <p:nvPr/>
        </p:nvSpPr>
        <p:spPr>
          <a:xfrm>
            <a:off x="1272209" y="2197893"/>
            <a:ext cx="6096000" cy="3139321"/>
          </a:xfrm>
          <a:prstGeom prst="rect">
            <a:avLst/>
          </a:prstGeom>
          <a:noFill/>
        </p:spPr>
        <p:txBody>
          <a:bodyPr wrap="square">
            <a:spAutoFit/>
          </a:bodyPr>
          <a:lstStyle/>
          <a:p>
            <a:r>
              <a:rPr lang="en-US" sz="1800" b="0" dirty="0">
                <a:solidFill>
                  <a:srgbClr val="F2590C"/>
                </a:solidFill>
                <a:effectLst/>
                <a:latin typeface="Times New Roman" panose="02020603050405020304" pitchFamily="18" charset="0"/>
                <a:cs typeface="Times New Roman" panose="02020603050405020304" pitchFamily="18" charset="0"/>
              </a:rPr>
              <a:t>function</a:t>
            </a:r>
            <a:r>
              <a:rPr lang="en-US" sz="1800" b="0" dirty="0">
                <a:solidFill>
                  <a:srgbClr val="5C6773"/>
                </a:solidFill>
                <a:effectLst/>
                <a:latin typeface="Times New Roman" panose="02020603050405020304" pitchFamily="18" charset="0"/>
                <a:cs typeface="Times New Roman" panose="02020603050405020304" pitchFamily="18" charset="0"/>
              </a:rPr>
              <a:t> </a:t>
            </a:r>
            <a:r>
              <a:rPr lang="en-US" sz="1800" b="0" dirty="0" err="1">
                <a:solidFill>
                  <a:srgbClr val="41A6D9"/>
                </a:solidFill>
                <a:effectLst/>
                <a:latin typeface="Times New Roman" panose="02020603050405020304" pitchFamily="18" charset="0"/>
                <a:cs typeface="Times New Roman" panose="02020603050405020304" pitchFamily="18" charset="0"/>
              </a:rPr>
              <a:t>MyButton</a:t>
            </a:r>
            <a:r>
              <a:rPr lang="en-US" sz="1800" b="0" dirty="0">
                <a:solidFill>
                  <a:srgbClr val="5C6773"/>
                </a:solidFill>
                <a:effectLst/>
                <a:latin typeface="Times New Roman" panose="02020603050405020304" pitchFamily="18" charset="0"/>
                <a:cs typeface="Times New Roman" panose="02020603050405020304" pitchFamily="18" charset="0"/>
              </a:rPr>
              <a:t>() {</a:t>
            </a:r>
          </a:p>
          <a:p>
            <a:r>
              <a:rPr lang="en-US" sz="1800" b="0" dirty="0">
                <a:solidFill>
                  <a:srgbClr val="F2590C"/>
                </a:solidFill>
                <a:effectLst/>
                <a:latin typeface="Times New Roman" panose="02020603050405020304" pitchFamily="18" charset="0"/>
                <a:cs typeface="Times New Roman" panose="02020603050405020304" pitchFamily="18" charset="0"/>
              </a:rPr>
              <a:t>  function</a:t>
            </a:r>
            <a:r>
              <a:rPr lang="en-US" sz="1800" b="0" dirty="0">
                <a:solidFill>
                  <a:srgbClr val="5C6773"/>
                </a:solidFill>
                <a:effectLst/>
                <a:latin typeface="Times New Roman" panose="02020603050405020304" pitchFamily="18" charset="0"/>
                <a:cs typeface="Times New Roman" panose="02020603050405020304" pitchFamily="18" charset="0"/>
              </a:rPr>
              <a:t> </a:t>
            </a:r>
            <a:r>
              <a:rPr lang="en-US" sz="1800" b="0" dirty="0" err="1">
                <a:solidFill>
                  <a:srgbClr val="5C6773"/>
                </a:solidFill>
                <a:effectLst/>
                <a:latin typeface="Times New Roman" panose="02020603050405020304" pitchFamily="18" charset="0"/>
                <a:cs typeface="Times New Roman" panose="02020603050405020304" pitchFamily="18" charset="0"/>
              </a:rPr>
              <a:t>handleClick</a:t>
            </a:r>
            <a:r>
              <a:rPr lang="en-US" sz="1800" b="0" dirty="0">
                <a:solidFill>
                  <a:srgbClr val="5C6773"/>
                </a:solidFill>
                <a:effectLst/>
                <a:latin typeface="Times New Roman" panose="02020603050405020304" pitchFamily="18" charset="0"/>
                <a:cs typeface="Times New Roman" panose="02020603050405020304" pitchFamily="18" charset="0"/>
              </a:rPr>
              <a:t>() {</a:t>
            </a:r>
          </a:p>
          <a:p>
            <a:r>
              <a:rPr lang="en-US" sz="1800" b="0" dirty="0">
                <a:solidFill>
                  <a:srgbClr val="5C6773"/>
                </a:solidFill>
                <a:effectLst/>
                <a:latin typeface="Times New Roman" panose="02020603050405020304" pitchFamily="18" charset="0"/>
                <a:cs typeface="Times New Roman" panose="02020603050405020304" pitchFamily="18" charset="0"/>
              </a:rPr>
              <a:t>    alert(</a:t>
            </a:r>
            <a:r>
              <a:rPr lang="en-US" sz="1800" b="0" dirty="0">
                <a:solidFill>
                  <a:srgbClr val="86B300"/>
                </a:solidFill>
                <a:effectLst/>
                <a:latin typeface="Times New Roman" panose="02020603050405020304" pitchFamily="18" charset="0"/>
                <a:cs typeface="Times New Roman" panose="02020603050405020304" pitchFamily="18" charset="0"/>
              </a:rPr>
              <a:t>'You clicked me!’</a:t>
            </a:r>
            <a:r>
              <a:rPr lang="en-US" sz="1800" b="0" dirty="0">
                <a:solidFill>
                  <a:srgbClr val="5C6773"/>
                </a:solidFill>
                <a:effectLst/>
                <a:latin typeface="Times New Roman" panose="02020603050405020304" pitchFamily="18" charset="0"/>
                <a:cs typeface="Times New Roman" panose="02020603050405020304" pitchFamily="18" charset="0"/>
              </a:rPr>
              <a:t>);</a:t>
            </a:r>
          </a:p>
          <a:p>
            <a:r>
              <a:rPr lang="en-US" sz="1800" b="0" dirty="0">
                <a:solidFill>
                  <a:srgbClr val="5C6773"/>
                </a:solidFill>
                <a:effectLst/>
                <a:latin typeface="Times New Roman" panose="02020603050405020304" pitchFamily="18" charset="0"/>
                <a:cs typeface="Times New Roman" panose="02020603050405020304" pitchFamily="18" charset="0"/>
              </a:rPr>
              <a:t>  }</a:t>
            </a:r>
          </a:p>
          <a:p>
            <a:br>
              <a:rPr lang="en-US" sz="1800" b="0" dirty="0">
                <a:solidFill>
                  <a:srgbClr val="5C6773"/>
                </a:solidFill>
                <a:effectLst/>
                <a:latin typeface="Times New Roman" panose="02020603050405020304" pitchFamily="18" charset="0"/>
                <a:cs typeface="Times New Roman" panose="02020603050405020304" pitchFamily="18" charset="0"/>
              </a:rPr>
            </a:br>
            <a:r>
              <a:rPr lang="en-US" sz="1800" b="0" dirty="0">
                <a:solidFill>
                  <a:srgbClr val="5C6773"/>
                </a:solidFill>
                <a:effectLst/>
                <a:latin typeface="Times New Roman" panose="02020603050405020304" pitchFamily="18" charset="0"/>
                <a:cs typeface="Times New Roman" panose="02020603050405020304" pitchFamily="18" charset="0"/>
              </a:rPr>
              <a:t>  </a:t>
            </a:r>
            <a:r>
              <a:rPr lang="en-US" sz="1800" b="0" dirty="0">
                <a:solidFill>
                  <a:srgbClr val="F2590C"/>
                </a:solidFill>
                <a:effectLst/>
                <a:latin typeface="Times New Roman" panose="02020603050405020304" pitchFamily="18" charset="0"/>
                <a:cs typeface="Times New Roman" panose="02020603050405020304" pitchFamily="18" charset="0"/>
              </a:rPr>
              <a:t>return</a:t>
            </a:r>
            <a:r>
              <a:rPr lang="en-US" sz="1800" b="0" dirty="0">
                <a:solidFill>
                  <a:srgbClr val="5C6773"/>
                </a:solidFill>
                <a:effectLst/>
                <a:latin typeface="Times New Roman" panose="02020603050405020304" pitchFamily="18" charset="0"/>
                <a:cs typeface="Times New Roman" panose="02020603050405020304" pitchFamily="18" charset="0"/>
              </a:rPr>
              <a:t> (</a:t>
            </a:r>
          </a:p>
          <a:p>
            <a:r>
              <a:rPr lang="en-US" sz="1800" b="0" dirty="0">
                <a:solidFill>
                  <a:srgbClr val="5C6773"/>
                </a:solidFill>
                <a:effectLst/>
                <a:latin typeface="Times New Roman" panose="02020603050405020304" pitchFamily="18" charset="0"/>
                <a:cs typeface="Times New Roman" panose="02020603050405020304" pitchFamily="18" charset="0"/>
              </a:rPr>
              <a:t>    &lt;button </a:t>
            </a:r>
            <a:r>
              <a:rPr lang="en-US" sz="1800" b="0" dirty="0" err="1">
                <a:solidFill>
                  <a:srgbClr val="5C6773"/>
                </a:solidFill>
                <a:effectLst/>
                <a:latin typeface="Times New Roman" panose="02020603050405020304" pitchFamily="18" charset="0"/>
                <a:cs typeface="Times New Roman" panose="02020603050405020304" pitchFamily="18" charset="0"/>
              </a:rPr>
              <a:t>onClick</a:t>
            </a:r>
            <a:r>
              <a:rPr lang="en-US" sz="1800" b="0" dirty="0">
                <a:solidFill>
                  <a:srgbClr val="5C6773"/>
                </a:solidFill>
                <a:effectLst/>
                <a:latin typeface="Times New Roman" panose="02020603050405020304" pitchFamily="18" charset="0"/>
                <a:cs typeface="Times New Roman" panose="02020603050405020304" pitchFamily="18" charset="0"/>
              </a:rPr>
              <a:t>={</a:t>
            </a:r>
            <a:r>
              <a:rPr lang="en-US" sz="1800" b="0" dirty="0" err="1">
                <a:solidFill>
                  <a:srgbClr val="5C6773"/>
                </a:solidFill>
                <a:effectLst/>
                <a:latin typeface="Times New Roman" panose="02020603050405020304" pitchFamily="18" charset="0"/>
                <a:cs typeface="Times New Roman" panose="02020603050405020304" pitchFamily="18" charset="0"/>
              </a:rPr>
              <a:t>handleClick</a:t>
            </a:r>
            <a:r>
              <a:rPr lang="en-US" sz="1800" b="0" dirty="0">
                <a:solidFill>
                  <a:srgbClr val="5C6773"/>
                </a:solidFill>
                <a:effectLst/>
                <a:latin typeface="Times New Roman" panose="02020603050405020304" pitchFamily="18" charset="0"/>
                <a:cs typeface="Times New Roman" panose="02020603050405020304" pitchFamily="18" charset="0"/>
              </a:rPr>
              <a:t>}&gt;</a:t>
            </a:r>
          </a:p>
          <a:p>
            <a:r>
              <a:rPr lang="en-US" sz="1800" b="0" dirty="0">
                <a:solidFill>
                  <a:srgbClr val="41A6D9"/>
                </a:solidFill>
                <a:effectLst/>
                <a:latin typeface="Times New Roman" panose="02020603050405020304" pitchFamily="18" charset="0"/>
                <a:cs typeface="Times New Roman" panose="02020603050405020304" pitchFamily="18" charset="0"/>
              </a:rPr>
              <a:t>      Click</a:t>
            </a:r>
            <a:r>
              <a:rPr lang="en-US" sz="1800" b="0" dirty="0">
                <a:solidFill>
                  <a:srgbClr val="5C6773"/>
                </a:solidFill>
                <a:effectLst/>
                <a:latin typeface="Times New Roman" panose="02020603050405020304" pitchFamily="18" charset="0"/>
                <a:cs typeface="Times New Roman" panose="02020603050405020304" pitchFamily="18" charset="0"/>
              </a:rPr>
              <a:t> me</a:t>
            </a:r>
          </a:p>
          <a:p>
            <a:r>
              <a:rPr lang="en-US" sz="1800" b="0" dirty="0">
                <a:solidFill>
                  <a:srgbClr val="5C6773"/>
                </a:solidFill>
                <a:effectLst/>
                <a:latin typeface="Times New Roman" panose="02020603050405020304" pitchFamily="18" charset="0"/>
                <a:cs typeface="Times New Roman" panose="02020603050405020304" pitchFamily="18" charset="0"/>
              </a:rPr>
              <a:t>    &lt;/button&gt;</a:t>
            </a:r>
          </a:p>
          <a:p>
            <a:r>
              <a:rPr lang="en-US" sz="1800" b="0" dirty="0">
                <a:solidFill>
                  <a:srgbClr val="5C6773"/>
                </a:solidFill>
                <a:effectLst/>
                <a:latin typeface="Times New Roman" panose="02020603050405020304" pitchFamily="18" charset="0"/>
                <a:cs typeface="Times New Roman" panose="02020603050405020304" pitchFamily="18" charset="0"/>
              </a:rPr>
              <a:t>  );</a:t>
            </a:r>
          </a:p>
          <a:p>
            <a:r>
              <a:rPr lang="en-US" sz="1800" b="0" dirty="0">
                <a:solidFill>
                  <a:srgbClr val="5C6773"/>
                </a:solidFill>
                <a:effectLst/>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id="{CD48920D-F955-988F-E672-4C4D365E93C5}"/>
              </a:ext>
            </a:extLst>
          </p:cNvPr>
          <p:cNvSpPr txBox="1"/>
          <p:nvPr/>
        </p:nvSpPr>
        <p:spPr>
          <a:xfrm>
            <a:off x="838200" y="5617686"/>
            <a:ext cx="10876722" cy="646331"/>
          </a:xfrm>
          <a:prstGeom prst="rect">
            <a:avLst/>
          </a:prstGeom>
          <a:noFill/>
        </p:spPr>
        <p:txBody>
          <a:bodyPr wrap="square">
            <a:spAutoFit/>
          </a:bodyPr>
          <a:lstStyle/>
          <a:p>
            <a:r>
              <a:rPr lang="en-US" sz="1800" b="0" i="0" dirty="0">
                <a:solidFill>
                  <a:srgbClr val="23272F"/>
                </a:solidFill>
                <a:effectLst/>
                <a:latin typeface="Times New Roman" panose="02020603050405020304" pitchFamily="18" charset="0"/>
                <a:cs typeface="Times New Roman" panose="02020603050405020304" pitchFamily="18" charset="0"/>
              </a:rPr>
              <a:t>Notice how </a:t>
            </a:r>
            <a:r>
              <a:rPr lang="en-US" sz="1800" dirty="0" err="1">
                <a:latin typeface="Times New Roman" panose="02020603050405020304" pitchFamily="18" charset="0"/>
                <a:cs typeface="Times New Roman" panose="02020603050405020304" pitchFamily="18" charset="0"/>
              </a:rPr>
              <a:t>onClick</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handleClick</a:t>
            </a:r>
            <a:r>
              <a:rPr lang="en-US" sz="1800" dirty="0">
                <a:latin typeface="Times New Roman" panose="02020603050405020304" pitchFamily="18" charset="0"/>
                <a:cs typeface="Times New Roman" panose="02020603050405020304" pitchFamily="18" charset="0"/>
              </a:rPr>
              <a:t>}</a:t>
            </a:r>
            <a:r>
              <a:rPr lang="en-US" sz="1800" b="0" i="0" dirty="0">
                <a:solidFill>
                  <a:srgbClr val="23272F"/>
                </a:solidFill>
                <a:effectLst/>
                <a:latin typeface="Times New Roman" panose="02020603050405020304" pitchFamily="18" charset="0"/>
                <a:cs typeface="Times New Roman" panose="02020603050405020304" pitchFamily="18" charset="0"/>
              </a:rPr>
              <a:t> has no parentheses at the end! Do not </a:t>
            </a:r>
            <a:r>
              <a:rPr lang="en-US" sz="1800" b="0" i="1" dirty="0">
                <a:solidFill>
                  <a:srgbClr val="23272F"/>
                </a:solidFill>
                <a:effectLst/>
                <a:latin typeface="Times New Roman" panose="02020603050405020304" pitchFamily="18" charset="0"/>
                <a:cs typeface="Times New Roman" panose="02020603050405020304" pitchFamily="18" charset="0"/>
              </a:rPr>
              <a:t>call</a:t>
            </a:r>
            <a:r>
              <a:rPr lang="en-US" sz="1800" b="0" i="0" dirty="0">
                <a:solidFill>
                  <a:srgbClr val="23272F"/>
                </a:solidFill>
                <a:effectLst/>
                <a:latin typeface="Times New Roman" panose="02020603050405020304" pitchFamily="18" charset="0"/>
                <a:cs typeface="Times New Roman" panose="02020603050405020304" pitchFamily="18" charset="0"/>
              </a:rPr>
              <a:t> the event handler function: you only need to </a:t>
            </a:r>
            <a:r>
              <a:rPr lang="en-US" sz="1800" b="0" i="1" dirty="0">
                <a:solidFill>
                  <a:srgbClr val="23272F"/>
                </a:solidFill>
                <a:effectLst/>
                <a:latin typeface="Times New Roman" panose="02020603050405020304" pitchFamily="18" charset="0"/>
                <a:cs typeface="Times New Roman" panose="02020603050405020304" pitchFamily="18" charset="0"/>
              </a:rPr>
              <a:t>pass it down</a:t>
            </a:r>
            <a:r>
              <a:rPr lang="en-US" sz="1800" b="0" i="0" dirty="0">
                <a:solidFill>
                  <a:srgbClr val="23272F"/>
                </a:solidFill>
                <a:effectLst/>
                <a:latin typeface="Times New Roman" panose="02020603050405020304" pitchFamily="18" charset="0"/>
                <a:cs typeface="Times New Roman" panose="02020603050405020304" pitchFamily="18" charset="0"/>
              </a:rPr>
              <a:t>. React will call your event handler when the user clicks the button.</a:t>
            </a:r>
            <a:endParaRPr lang="en-V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5680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1A27-1260-E906-8D05-4A2840584575}"/>
              </a:ext>
            </a:extLst>
          </p:cNvPr>
          <p:cNvSpPr>
            <a:spLocks noGrp="1"/>
          </p:cNvSpPr>
          <p:nvPr>
            <p:ph type="title"/>
          </p:nvPr>
        </p:nvSpPr>
        <p:spPr/>
        <p:txBody>
          <a:bodyPr/>
          <a:lstStyle/>
          <a:p>
            <a:r>
              <a:rPr lang="en-US" dirty="0"/>
              <a:t>Updating the screen</a:t>
            </a:r>
            <a:endParaRPr lang="en-VN" dirty="0"/>
          </a:p>
        </p:txBody>
      </p:sp>
      <p:sp>
        <p:nvSpPr>
          <p:cNvPr id="3" name="Slide Number Placeholder 2">
            <a:extLst>
              <a:ext uri="{FF2B5EF4-FFF2-40B4-BE49-F238E27FC236}">
                <a16:creationId xmlns:a16="http://schemas.microsoft.com/office/drawing/2014/main" id="{74F9AD1D-A562-4FD8-95CE-9A274911FF1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15</a:t>
            </a:fld>
            <a:endParaRPr lang="ja-JP" altLang="en-US"/>
          </a:p>
        </p:txBody>
      </p:sp>
      <p:sp>
        <p:nvSpPr>
          <p:cNvPr id="5" name="TextBox 4">
            <a:extLst>
              <a:ext uri="{FF2B5EF4-FFF2-40B4-BE49-F238E27FC236}">
                <a16:creationId xmlns:a16="http://schemas.microsoft.com/office/drawing/2014/main" id="{8DCFF90F-D1DA-F77E-CDC7-10D2460659EC}"/>
              </a:ext>
            </a:extLst>
          </p:cNvPr>
          <p:cNvSpPr txBox="1"/>
          <p:nvPr/>
        </p:nvSpPr>
        <p:spPr>
          <a:xfrm>
            <a:off x="838200" y="1701321"/>
            <a:ext cx="10717696" cy="1200329"/>
          </a:xfrm>
          <a:prstGeom prst="rect">
            <a:avLst/>
          </a:prstGeom>
          <a:noFill/>
        </p:spPr>
        <p:txBody>
          <a:bodyPr wrap="square">
            <a:spAutoFit/>
          </a:bodyPr>
          <a:lstStyle/>
          <a:p>
            <a:pPr algn="l"/>
            <a:r>
              <a:rPr lang="en-US" sz="1800" b="0" i="0" dirty="0">
                <a:solidFill>
                  <a:srgbClr val="23272F"/>
                </a:solidFill>
                <a:effectLst/>
                <a:latin typeface="Times New Roman" panose="02020603050405020304" pitchFamily="18" charset="0"/>
                <a:cs typeface="Times New Roman" panose="02020603050405020304" pitchFamily="18" charset="0"/>
              </a:rPr>
              <a:t>Often, you’ll want your component to “remember” some information and display it. </a:t>
            </a:r>
          </a:p>
          <a:p>
            <a:pPr marL="285750" indent="-285750" algn="l">
              <a:buFont typeface="Arial" panose="020B0604020202020204" pitchFamily="34" charset="0"/>
              <a:buChar char="•"/>
            </a:pPr>
            <a:r>
              <a:rPr lang="en-US" sz="1800" b="0" i="0" dirty="0">
                <a:solidFill>
                  <a:srgbClr val="23272F"/>
                </a:solidFill>
                <a:effectLst/>
                <a:latin typeface="Times New Roman" panose="02020603050405020304" pitchFamily="18" charset="0"/>
                <a:cs typeface="Times New Roman" panose="02020603050405020304" pitchFamily="18" charset="0"/>
              </a:rPr>
              <a:t>For example, maybe you want to count the number of times a button is clicked. To do this, add </a:t>
            </a:r>
            <a:r>
              <a:rPr lang="en-US" sz="1800" b="0" i="1" dirty="0">
                <a:solidFill>
                  <a:srgbClr val="23272F"/>
                </a:solidFill>
                <a:effectLst/>
                <a:latin typeface="Times New Roman" panose="02020603050405020304" pitchFamily="18" charset="0"/>
                <a:cs typeface="Times New Roman" panose="02020603050405020304" pitchFamily="18" charset="0"/>
              </a:rPr>
              <a:t>state</a:t>
            </a:r>
            <a:r>
              <a:rPr lang="en-US" sz="1800" b="0" i="0" dirty="0">
                <a:solidFill>
                  <a:srgbClr val="23272F"/>
                </a:solidFill>
                <a:effectLst/>
                <a:latin typeface="Times New Roman" panose="02020603050405020304" pitchFamily="18" charset="0"/>
                <a:cs typeface="Times New Roman" panose="02020603050405020304" pitchFamily="18" charset="0"/>
              </a:rPr>
              <a:t> to your component.</a:t>
            </a:r>
          </a:p>
          <a:p>
            <a:pPr algn="l"/>
            <a:r>
              <a:rPr lang="en-US" sz="1800" b="0" i="0" dirty="0">
                <a:solidFill>
                  <a:srgbClr val="23272F"/>
                </a:solidFill>
                <a:effectLst/>
                <a:latin typeface="Times New Roman" panose="02020603050405020304" pitchFamily="18" charset="0"/>
                <a:cs typeface="Times New Roman" panose="02020603050405020304" pitchFamily="18" charset="0"/>
              </a:rPr>
              <a:t>First, import </a:t>
            </a:r>
            <a:r>
              <a:rPr lang="en-US" sz="1800" b="0" i="0" dirty="0">
                <a:solidFill>
                  <a:srgbClr val="23272F"/>
                </a:solidFill>
                <a:effectLst/>
                <a:latin typeface="Times New Roman" panose="02020603050405020304" pitchFamily="18" charset="0"/>
                <a:cs typeface="Times New Roman" panose="02020603050405020304" pitchFamily="18" charset="0"/>
                <a:hlinkClick r:id="rId2"/>
              </a:rPr>
              <a:t>useState</a:t>
            </a:r>
            <a:r>
              <a:rPr lang="en-US" sz="1800" b="0" i="0" dirty="0">
                <a:solidFill>
                  <a:srgbClr val="23272F"/>
                </a:solidFill>
                <a:effectLst/>
                <a:latin typeface="Times New Roman" panose="02020603050405020304" pitchFamily="18" charset="0"/>
                <a:cs typeface="Times New Roman" panose="02020603050405020304" pitchFamily="18" charset="0"/>
              </a:rPr>
              <a:t> from React:</a:t>
            </a:r>
          </a:p>
        </p:txBody>
      </p:sp>
      <p:sp>
        <p:nvSpPr>
          <p:cNvPr id="7" name="TextBox 6">
            <a:extLst>
              <a:ext uri="{FF2B5EF4-FFF2-40B4-BE49-F238E27FC236}">
                <a16:creationId xmlns:a16="http://schemas.microsoft.com/office/drawing/2014/main" id="{951A2607-912F-927B-1843-EBE26B91603E}"/>
              </a:ext>
            </a:extLst>
          </p:cNvPr>
          <p:cNvSpPr txBox="1"/>
          <p:nvPr/>
        </p:nvSpPr>
        <p:spPr>
          <a:xfrm>
            <a:off x="1086678" y="2967005"/>
            <a:ext cx="6096000" cy="369332"/>
          </a:xfrm>
          <a:prstGeom prst="rect">
            <a:avLst/>
          </a:prstGeom>
          <a:noFill/>
        </p:spPr>
        <p:txBody>
          <a:bodyPr wrap="square">
            <a:spAutoFit/>
          </a:bodyPr>
          <a:lstStyle/>
          <a:p>
            <a:r>
              <a:rPr lang="en-US" sz="1800" b="0" dirty="0">
                <a:solidFill>
                  <a:srgbClr val="F2590C"/>
                </a:solidFill>
                <a:effectLst/>
                <a:latin typeface="var(--font-monospace)"/>
              </a:rPr>
              <a:t>import</a:t>
            </a:r>
            <a:r>
              <a:rPr lang="en-US" sz="1800" b="0" dirty="0">
                <a:solidFill>
                  <a:srgbClr val="5C6773"/>
                </a:solidFill>
                <a:effectLst/>
                <a:latin typeface="var(--font-monospace)"/>
              </a:rPr>
              <a:t> { </a:t>
            </a:r>
            <a:r>
              <a:rPr lang="en-US" sz="1800" b="0" dirty="0" err="1">
                <a:solidFill>
                  <a:srgbClr val="5C6773"/>
                </a:solidFill>
                <a:effectLst/>
                <a:latin typeface="var(--font-monospace)"/>
              </a:rPr>
              <a:t>useState</a:t>
            </a:r>
            <a:r>
              <a:rPr lang="en-US" sz="1800" b="0" dirty="0">
                <a:solidFill>
                  <a:srgbClr val="5C6773"/>
                </a:solidFill>
                <a:effectLst/>
                <a:latin typeface="var(--font-monospace)"/>
              </a:rPr>
              <a:t> } </a:t>
            </a:r>
            <a:r>
              <a:rPr lang="en-US" sz="1800" b="0" dirty="0">
                <a:solidFill>
                  <a:srgbClr val="F2590C"/>
                </a:solidFill>
                <a:effectLst/>
                <a:latin typeface="var(--font-monospace)"/>
              </a:rPr>
              <a:t>from</a:t>
            </a:r>
            <a:r>
              <a:rPr lang="en-US" sz="1800" b="0" dirty="0">
                <a:solidFill>
                  <a:srgbClr val="5C6773"/>
                </a:solidFill>
                <a:effectLst/>
                <a:latin typeface="var(--font-monospace)"/>
              </a:rPr>
              <a:t> </a:t>
            </a:r>
            <a:r>
              <a:rPr lang="en-US" sz="1800" b="0" dirty="0">
                <a:solidFill>
                  <a:srgbClr val="86B300"/>
                </a:solidFill>
                <a:effectLst/>
                <a:latin typeface="var(--font-monospace)"/>
              </a:rPr>
              <a:t>'react'</a:t>
            </a:r>
            <a:r>
              <a:rPr lang="en-US" sz="1800" b="0" dirty="0">
                <a:solidFill>
                  <a:srgbClr val="5C6773"/>
                </a:solidFill>
                <a:effectLst/>
                <a:latin typeface="var(--font-monospace)"/>
              </a:rPr>
              <a:t>;</a:t>
            </a:r>
          </a:p>
        </p:txBody>
      </p:sp>
      <p:sp>
        <p:nvSpPr>
          <p:cNvPr id="9" name="TextBox 8">
            <a:extLst>
              <a:ext uri="{FF2B5EF4-FFF2-40B4-BE49-F238E27FC236}">
                <a16:creationId xmlns:a16="http://schemas.microsoft.com/office/drawing/2014/main" id="{3A82C1A9-B423-9ECD-62B3-48418E4B9955}"/>
              </a:ext>
            </a:extLst>
          </p:cNvPr>
          <p:cNvSpPr txBox="1"/>
          <p:nvPr/>
        </p:nvSpPr>
        <p:spPr>
          <a:xfrm>
            <a:off x="838200" y="3802191"/>
            <a:ext cx="6096000" cy="369332"/>
          </a:xfrm>
          <a:prstGeom prst="rect">
            <a:avLst/>
          </a:prstGeom>
          <a:noFill/>
        </p:spPr>
        <p:txBody>
          <a:bodyPr wrap="square">
            <a:spAutoFit/>
          </a:bodyPr>
          <a:lstStyle/>
          <a:p>
            <a:r>
              <a:rPr lang="en-US" sz="1800" b="0" i="0" dirty="0">
                <a:solidFill>
                  <a:srgbClr val="23272F"/>
                </a:solidFill>
                <a:effectLst/>
                <a:latin typeface="Times New Roman" panose="02020603050405020304" pitchFamily="18" charset="0"/>
                <a:cs typeface="Times New Roman" panose="02020603050405020304" pitchFamily="18" charset="0"/>
              </a:rPr>
              <a:t>Now you can declare a </a:t>
            </a:r>
            <a:r>
              <a:rPr lang="en-US" sz="1800" b="0" i="1" dirty="0">
                <a:solidFill>
                  <a:srgbClr val="23272F"/>
                </a:solidFill>
                <a:effectLst/>
                <a:latin typeface="Times New Roman" panose="02020603050405020304" pitchFamily="18" charset="0"/>
                <a:cs typeface="Times New Roman" panose="02020603050405020304" pitchFamily="18" charset="0"/>
              </a:rPr>
              <a:t>state variable</a:t>
            </a:r>
            <a:r>
              <a:rPr lang="en-US" sz="1800" b="0" i="0" dirty="0">
                <a:solidFill>
                  <a:srgbClr val="23272F"/>
                </a:solidFill>
                <a:effectLst/>
                <a:latin typeface="Times New Roman" panose="02020603050405020304" pitchFamily="18" charset="0"/>
                <a:cs typeface="Times New Roman" panose="02020603050405020304" pitchFamily="18" charset="0"/>
              </a:rPr>
              <a:t> inside your component:</a:t>
            </a:r>
            <a:endParaRPr lang="en-VN" sz="18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213B256-641C-A40A-C36A-8850E58B2854}"/>
              </a:ext>
            </a:extLst>
          </p:cNvPr>
          <p:cNvSpPr txBox="1"/>
          <p:nvPr/>
        </p:nvSpPr>
        <p:spPr>
          <a:xfrm>
            <a:off x="1086678" y="4233349"/>
            <a:ext cx="6096000" cy="923330"/>
          </a:xfrm>
          <a:prstGeom prst="rect">
            <a:avLst/>
          </a:prstGeom>
          <a:noFill/>
        </p:spPr>
        <p:txBody>
          <a:bodyPr wrap="square">
            <a:spAutoFit/>
          </a:bodyPr>
          <a:lstStyle/>
          <a:p>
            <a:r>
              <a:rPr lang="en-US" sz="1800" b="0" dirty="0">
                <a:solidFill>
                  <a:srgbClr val="F2590C"/>
                </a:solidFill>
                <a:effectLst/>
                <a:latin typeface="var(--font-monospace)"/>
              </a:rPr>
              <a:t>function</a:t>
            </a:r>
            <a:r>
              <a:rPr lang="en-US" sz="1800" b="0" dirty="0">
                <a:solidFill>
                  <a:srgbClr val="5C6773"/>
                </a:solidFill>
                <a:effectLst/>
                <a:latin typeface="var(--font-monospace)"/>
              </a:rPr>
              <a:t> </a:t>
            </a:r>
            <a:r>
              <a:rPr lang="en-US" sz="1800" b="0" dirty="0" err="1">
                <a:solidFill>
                  <a:srgbClr val="41A6D9"/>
                </a:solidFill>
                <a:effectLst/>
                <a:latin typeface="var(--font-monospace)"/>
              </a:rPr>
              <a:t>MyButton</a:t>
            </a:r>
            <a:r>
              <a:rPr lang="en-US" sz="1800" b="0" dirty="0">
                <a:solidFill>
                  <a:srgbClr val="5C6773"/>
                </a:solidFill>
                <a:effectLst/>
                <a:latin typeface="var(--font-monospace)"/>
              </a:rPr>
              <a:t>() {</a:t>
            </a:r>
          </a:p>
          <a:p>
            <a:r>
              <a:rPr lang="en-US" sz="1800" b="0" dirty="0">
                <a:solidFill>
                  <a:srgbClr val="F2590C"/>
                </a:solidFill>
                <a:effectLst/>
                <a:latin typeface="var(--font-monospace)"/>
              </a:rPr>
              <a:t>const</a:t>
            </a:r>
            <a:r>
              <a:rPr lang="en-US" sz="1800" b="0" dirty="0">
                <a:solidFill>
                  <a:srgbClr val="5C6773"/>
                </a:solidFill>
                <a:effectLst/>
                <a:latin typeface="var(--font-monospace)"/>
              </a:rPr>
              <a:t> [count, </a:t>
            </a:r>
            <a:r>
              <a:rPr lang="en-US" sz="1800" b="0" dirty="0" err="1">
                <a:solidFill>
                  <a:srgbClr val="5C6773"/>
                </a:solidFill>
                <a:effectLst/>
                <a:latin typeface="var(--font-monospace)"/>
              </a:rPr>
              <a:t>setCount</a:t>
            </a:r>
            <a:r>
              <a:rPr lang="en-US" sz="1800" b="0" dirty="0">
                <a:solidFill>
                  <a:srgbClr val="5C6773"/>
                </a:solidFill>
                <a:effectLst/>
                <a:latin typeface="var(--font-monospace)"/>
              </a:rPr>
              <a:t>] = </a:t>
            </a:r>
            <a:r>
              <a:rPr lang="en-US" sz="1800" b="0" dirty="0" err="1">
                <a:solidFill>
                  <a:srgbClr val="5C6773"/>
                </a:solidFill>
                <a:effectLst/>
                <a:latin typeface="var(--font-monospace)"/>
              </a:rPr>
              <a:t>useState</a:t>
            </a:r>
            <a:r>
              <a:rPr lang="en-US" sz="1800" b="0" dirty="0">
                <a:solidFill>
                  <a:srgbClr val="5C6773"/>
                </a:solidFill>
                <a:effectLst/>
                <a:latin typeface="var(--font-monospace)"/>
              </a:rPr>
              <a:t>(</a:t>
            </a:r>
            <a:r>
              <a:rPr lang="en-US" sz="1800" b="0" dirty="0">
                <a:solidFill>
                  <a:srgbClr val="F08C36"/>
                </a:solidFill>
                <a:effectLst/>
                <a:latin typeface="var(--font-monospace)"/>
              </a:rPr>
              <a:t>0</a:t>
            </a:r>
            <a:r>
              <a:rPr lang="en-US" sz="1800" b="0" dirty="0">
                <a:solidFill>
                  <a:srgbClr val="5C6773"/>
                </a:solidFill>
                <a:effectLst/>
                <a:latin typeface="var(--font-monospace)"/>
              </a:rPr>
              <a:t>);</a:t>
            </a:r>
          </a:p>
          <a:p>
            <a:r>
              <a:rPr lang="en-US" sz="1800" b="0" i="1" dirty="0">
                <a:solidFill>
                  <a:srgbClr val="ABB0B6"/>
                </a:solidFill>
                <a:effectLst/>
                <a:latin typeface="var(--font-monospace)"/>
              </a:rPr>
              <a:t>// ...</a:t>
            </a:r>
            <a:endParaRPr lang="en-US" sz="1800" b="0" dirty="0">
              <a:solidFill>
                <a:srgbClr val="5C6773"/>
              </a:solidFill>
              <a:effectLst/>
              <a:latin typeface="var(--font-monospace)"/>
            </a:endParaRPr>
          </a:p>
        </p:txBody>
      </p:sp>
    </p:spTree>
    <p:extLst>
      <p:ext uri="{BB962C8B-B14F-4D97-AF65-F5344CB8AC3E}">
        <p14:creationId xmlns:p14="http://schemas.microsoft.com/office/powerpoint/2010/main" val="928233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DB1632-C0F8-04EC-2DAB-449536B6497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16</a:t>
            </a:fld>
            <a:endParaRPr lang="ja-JP" altLang="en-US"/>
          </a:p>
        </p:txBody>
      </p:sp>
      <p:sp>
        <p:nvSpPr>
          <p:cNvPr id="5" name="TextBox 4">
            <a:extLst>
              <a:ext uri="{FF2B5EF4-FFF2-40B4-BE49-F238E27FC236}">
                <a16:creationId xmlns:a16="http://schemas.microsoft.com/office/drawing/2014/main" id="{49A1FEFD-4BB5-A592-D310-677B48CC760E}"/>
              </a:ext>
            </a:extLst>
          </p:cNvPr>
          <p:cNvSpPr txBox="1"/>
          <p:nvPr/>
        </p:nvSpPr>
        <p:spPr>
          <a:xfrm>
            <a:off x="689112" y="937520"/>
            <a:ext cx="10933045" cy="1477328"/>
          </a:xfrm>
          <a:prstGeom prst="rect">
            <a:avLst/>
          </a:prstGeom>
          <a:noFill/>
        </p:spPr>
        <p:txBody>
          <a:bodyPr wrap="square">
            <a:spAutoFit/>
          </a:bodyPr>
          <a:lstStyle/>
          <a:p>
            <a:pPr algn="l"/>
            <a:r>
              <a:rPr lang="en-US" sz="1800" b="0" i="0" dirty="0">
                <a:solidFill>
                  <a:srgbClr val="23272F"/>
                </a:solidFill>
                <a:effectLst/>
                <a:latin typeface="Times New Roman" panose="02020603050405020304" pitchFamily="18" charset="0"/>
                <a:cs typeface="Times New Roman" panose="02020603050405020304" pitchFamily="18" charset="0"/>
              </a:rPr>
              <a:t>You’ll get two things from </a:t>
            </a:r>
            <a:r>
              <a:rPr lang="en-US" sz="1800" b="0" i="0" dirty="0" err="1">
                <a:solidFill>
                  <a:srgbClr val="23272F"/>
                </a:solidFill>
                <a:effectLst/>
                <a:latin typeface="Times New Roman" panose="02020603050405020304" pitchFamily="18" charset="0"/>
                <a:cs typeface="Times New Roman" panose="02020603050405020304" pitchFamily="18" charset="0"/>
              </a:rPr>
              <a:t>useState</a:t>
            </a:r>
            <a:r>
              <a:rPr lang="en-US" sz="1800" b="0" i="0" dirty="0">
                <a:solidFill>
                  <a:srgbClr val="23272F"/>
                </a:solidFill>
                <a:effectLst/>
                <a:latin typeface="Times New Roman" panose="02020603050405020304" pitchFamily="18" charset="0"/>
                <a:cs typeface="Times New Roman" panose="02020603050405020304" pitchFamily="18" charset="0"/>
              </a:rPr>
              <a:t>: the current state (count), and the function that lets you update it (</a:t>
            </a:r>
            <a:r>
              <a:rPr lang="en-US" sz="1800" b="0" i="0" dirty="0" err="1">
                <a:solidFill>
                  <a:srgbClr val="23272F"/>
                </a:solidFill>
                <a:effectLst/>
                <a:latin typeface="Times New Roman" panose="02020603050405020304" pitchFamily="18" charset="0"/>
                <a:cs typeface="Times New Roman" panose="02020603050405020304" pitchFamily="18" charset="0"/>
              </a:rPr>
              <a:t>setCount</a:t>
            </a:r>
            <a:r>
              <a:rPr lang="en-US" sz="1800" b="0" i="0" dirty="0">
                <a:solidFill>
                  <a:srgbClr val="23272F"/>
                </a:solidFill>
                <a:effectLst/>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US" sz="1800" b="0" i="0" dirty="0">
                <a:solidFill>
                  <a:srgbClr val="23272F"/>
                </a:solidFill>
                <a:effectLst/>
                <a:latin typeface="Times New Roman" panose="02020603050405020304" pitchFamily="18" charset="0"/>
                <a:cs typeface="Times New Roman" panose="02020603050405020304" pitchFamily="18" charset="0"/>
              </a:rPr>
              <a:t>You can give them any names, but the convention is to write [something, </a:t>
            </a:r>
            <a:r>
              <a:rPr lang="en-US" sz="1800" b="0" i="0" dirty="0" err="1">
                <a:solidFill>
                  <a:srgbClr val="23272F"/>
                </a:solidFill>
                <a:effectLst/>
                <a:latin typeface="Times New Roman" panose="02020603050405020304" pitchFamily="18" charset="0"/>
                <a:cs typeface="Times New Roman" panose="02020603050405020304" pitchFamily="18" charset="0"/>
              </a:rPr>
              <a:t>setSomething</a:t>
            </a:r>
            <a:r>
              <a:rPr lang="en-US" sz="1800" b="0" i="0" dirty="0">
                <a:solidFill>
                  <a:srgbClr val="23272F"/>
                </a:solidFill>
                <a:effectLst/>
                <a:latin typeface="Times New Roman" panose="02020603050405020304" pitchFamily="18" charset="0"/>
                <a:cs typeface="Times New Roman" panose="02020603050405020304" pitchFamily="18" charset="0"/>
              </a:rPr>
              <a:t>].</a:t>
            </a:r>
          </a:p>
          <a:p>
            <a:pPr marL="285750" indent="-285750" algn="l">
              <a:buFont typeface="Arial" panose="020B0604020202020204" pitchFamily="34" charset="0"/>
              <a:buChar char="•"/>
            </a:pPr>
            <a:r>
              <a:rPr lang="en-US" sz="1800" b="0" i="0" dirty="0">
                <a:solidFill>
                  <a:srgbClr val="23272F"/>
                </a:solidFill>
                <a:effectLst/>
                <a:latin typeface="Times New Roman" panose="02020603050405020304" pitchFamily="18" charset="0"/>
                <a:cs typeface="Times New Roman" panose="02020603050405020304" pitchFamily="18" charset="0"/>
              </a:rPr>
              <a:t>The first time the button is displayed, count will be 0 because you passed 0 to </a:t>
            </a:r>
            <a:r>
              <a:rPr lang="en-US" sz="1800" b="0" i="0" dirty="0" err="1">
                <a:solidFill>
                  <a:srgbClr val="23272F"/>
                </a:solidFill>
                <a:effectLst/>
                <a:latin typeface="Times New Roman" panose="02020603050405020304" pitchFamily="18" charset="0"/>
                <a:cs typeface="Times New Roman" panose="02020603050405020304" pitchFamily="18" charset="0"/>
              </a:rPr>
              <a:t>useState</a:t>
            </a:r>
            <a:r>
              <a:rPr lang="en-US" sz="1800" b="0" i="0" dirty="0">
                <a:solidFill>
                  <a:srgbClr val="23272F"/>
                </a:solidFill>
                <a:effectLst/>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US" sz="1800" b="0" i="0" dirty="0">
                <a:solidFill>
                  <a:srgbClr val="23272F"/>
                </a:solidFill>
                <a:effectLst/>
                <a:latin typeface="Times New Roman" panose="02020603050405020304" pitchFamily="18" charset="0"/>
                <a:cs typeface="Times New Roman" panose="02020603050405020304" pitchFamily="18" charset="0"/>
              </a:rPr>
              <a:t>When you want to change state, call </a:t>
            </a:r>
            <a:r>
              <a:rPr lang="en-US" sz="1800" b="0" i="0" dirty="0" err="1">
                <a:solidFill>
                  <a:srgbClr val="23272F"/>
                </a:solidFill>
                <a:effectLst/>
                <a:latin typeface="Times New Roman" panose="02020603050405020304" pitchFamily="18" charset="0"/>
                <a:cs typeface="Times New Roman" panose="02020603050405020304" pitchFamily="18" charset="0"/>
              </a:rPr>
              <a:t>setCount</a:t>
            </a:r>
            <a:r>
              <a:rPr lang="en-US" sz="1800" b="0" i="0" dirty="0">
                <a:solidFill>
                  <a:srgbClr val="23272F"/>
                </a:solidFill>
                <a:effectLst/>
                <a:latin typeface="Times New Roman" panose="02020603050405020304" pitchFamily="18" charset="0"/>
                <a:cs typeface="Times New Roman" panose="02020603050405020304" pitchFamily="18" charset="0"/>
              </a:rPr>
              <a:t>() and pass the new value to it. </a:t>
            </a:r>
          </a:p>
          <a:p>
            <a:pPr marL="285750" indent="-285750" algn="l">
              <a:buFont typeface="Arial" panose="020B0604020202020204" pitchFamily="34" charset="0"/>
              <a:buChar char="•"/>
            </a:pPr>
            <a:r>
              <a:rPr lang="en-US" sz="1800" b="0" i="0" dirty="0">
                <a:solidFill>
                  <a:srgbClr val="23272F"/>
                </a:solidFill>
                <a:effectLst/>
                <a:latin typeface="Times New Roman" panose="02020603050405020304" pitchFamily="18" charset="0"/>
                <a:cs typeface="Times New Roman" panose="02020603050405020304" pitchFamily="18" charset="0"/>
              </a:rPr>
              <a:t>Clicking this button will increment the counter:</a:t>
            </a:r>
          </a:p>
        </p:txBody>
      </p:sp>
      <p:sp>
        <p:nvSpPr>
          <p:cNvPr id="7" name="TextBox 6">
            <a:extLst>
              <a:ext uri="{FF2B5EF4-FFF2-40B4-BE49-F238E27FC236}">
                <a16:creationId xmlns:a16="http://schemas.microsoft.com/office/drawing/2014/main" id="{CD4B1D33-73F5-1385-5C6E-D38FFB9A9DC5}"/>
              </a:ext>
            </a:extLst>
          </p:cNvPr>
          <p:cNvSpPr txBox="1"/>
          <p:nvPr/>
        </p:nvSpPr>
        <p:spPr>
          <a:xfrm>
            <a:off x="1099931" y="2635120"/>
            <a:ext cx="6096000" cy="3693319"/>
          </a:xfrm>
          <a:prstGeom prst="rect">
            <a:avLst/>
          </a:prstGeom>
          <a:noFill/>
        </p:spPr>
        <p:txBody>
          <a:bodyPr wrap="square">
            <a:spAutoFit/>
          </a:bodyPr>
          <a:lstStyle/>
          <a:p>
            <a:r>
              <a:rPr lang="en-US" sz="1800" b="0" dirty="0">
                <a:solidFill>
                  <a:srgbClr val="F2590C"/>
                </a:solidFill>
                <a:effectLst/>
                <a:latin typeface="var(--font-monospace)"/>
              </a:rPr>
              <a:t>function</a:t>
            </a:r>
            <a:r>
              <a:rPr lang="en-US" sz="1800" b="0" dirty="0">
                <a:solidFill>
                  <a:srgbClr val="5C6773"/>
                </a:solidFill>
                <a:effectLst/>
                <a:latin typeface="var(--font-monospace)"/>
              </a:rPr>
              <a:t> </a:t>
            </a:r>
            <a:r>
              <a:rPr lang="en-US" sz="1800" b="0" dirty="0" err="1">
                <a:solidFill>
                  <a:srgbClr val="41A6D9"/>
                </a:solidFill>
                <a:effectLst/>
                <a:latin typeface="var(--font-monospace)"/>
              </a:rPr>
              <a:t>MyButton</a:t>
            </a:r>
            <a:r>
              <a:rPr lang="en-US" sz="1800" b="0" dirty="0">
                <a:solidFill>
                  <a:srgbClr val="5C6773"/>
                </a:solidFill>
                <a:effectLst/>
                <a:latin typeface="var(--font-monospace)"/>
              </a:rPr>
              <a:t>() {</a:t>
            </a:r>
          </a:p>
          <a:p>
            <a:r>
              <a:rPr lang="en-US" sz="1800" b="0" dirty="0">
                <a:solidFill>
                  <a:srgbClr val="F2590C"/>
                </a:solidFill>
                <a:effectLst/>
                <a:latin typeface="var(--font-monospace)"/>
              </a:rPr>
              <a:t>  const</a:t>
            </a:r>
            <a:r>
              <a:rPr lang="en-US" sz="1800" b="0" dirty="0">
                <a:solidFill>
                  <a:srgbClr val="5C6773"/>
                </a:solidFill>
                <a:effectLst/>
                <a:latin typeface="var(--font-monospace)"/>
              </a:rPr>
              <a:t> [count, </a:t>
            </a:r>
            <a:r>
              <a:rPr lang="en-US" sz="1800" b="0" dirty="0" err="1">
                <a:solidFill>
                  <a:srgbClr val="5C6773"/>
                </a:solidFill>
                <a:effectLst/>
                <a:latin typeface="var(--font-monospace)"/>
              </a:rPr>
              <a:t>setCount</a:t>
            </a:r>
            <a:r>
              <a:rPr lang="en-US" sz="1800" b="0" dirty="0">
                <a:solidFill>
                  <a:srgbClr val="5C6773"/>
                </a:solidFill>
                <a:effectLst/>
                <a:latin typeface="var(--font-monospace)"/>
              </a:rPr>
              <a:t>] = </a:t>
            </a:r>
            <a:r>
              <a:rPr lang="en-US" sz="1800" b="0" dirty="0" err="1">
                <a:solidFill>
                  <a:srgbClr val="5C6773"/>
                </a:solidFill>
                <a:effectLst/>
                <a:latin typeface="var(--font-monospace)"/>
              </a:rPr>
              <a:t>useState</a:t>
            </a:r>
            <a:r>
              <a:rPr lang="en-US" sz="1800" b="0" dirty="0">
                <a:solidFill>
                  <a:srgbClr val="5C6773"/>
                </a:solidFill>
                <a:effectLst/>
                <a:latin typeface="var(--font-monospace)"/>
              </a:rPr>
              <a:t>(</a:t>
            </a:r>
            <a:r>
              <a:rPr lang="en-US" sz="1800" b="0" dirty="0">
                <a:solidFill>
                  <a:srgbClr val="F08C36"/>
                </a:solidFill>
                <a:effectLst/>
                <a:latin typeface="var(--font-monospace)"/>
              </a:rPr>
              <a:t>0</a:t>
            </a:r>
            <a:r>
              <a:rPr lang="en-US" sz="1800" b="0" dirty="0">
                <a:solidFill>
                  <a:srgbClr val="5C6773"/>
                </a:solidFill>
                <a:effectLst/>
                <a:latin typeface="var(--font-monospace)"/>
              </a:rPr>
              <a:t>);</a:t>
            </a:r>
          </a:p>
          <a:p>
            <a:br>
              <a:rPr lang="en-US" sz="1800" b="0" dirty="0">
                <a:solidFill>
                  <a:srgbClr val="5C6773"/>
                </a:solidFill>
                <a:effectLst/>
                <a:latin typeface="var(--font-monospace)"/>
              </a:rPr>
            </a:br>
            <a:r>
              <a:rPr lang="en-US" sz="1800" b="0" dirty="0">
                <a:solidFill>
                  <a:srgbClr val="5C6773"/>
                </a:solidFill>
                <a:effectLst/>
                <a:latin typeface="var(--font-monospace)"/>
              </a:rPr>
              <a:t>  </a:t>
            </a:r>
            <a:r>
              <a:rPr lang="en-US" sz="1800" b="0" dirty="0">
                <a:solidFill>
                  <a:srgbClr val="F2590C"/>
                </a:solidFill>
                <a:effectLst/>
                <a:latin typeface="var(--font-monospace)"/>
              </a:rPr>
              <a:t>function</a:t>
            </a:r>
            <a:r>
              <a:rPr lang="en-US" sz="1800" b="0" dirty="0">
                <a:solidFill>
                  <a:srgbClr val="5C6773"/>
                </a:solidFill>
                <a:effectLst/>
                <a:latin typeface="var(--font-monospace)"/>
              </a:rPr>
              <a:t> </a:t>
            </a:r>
            <a:r>
              <a:rPr lang="en-US" sz="1800" b="0" dirty="0" err="1">
                <a:solidFill>
                  <a:srgbClr val="5C6773"/>
                </a:solidFill>
                <a:effectLst/>
                <a:latin typeface="var(--font-monospace)"/>
              </a:rPr>
              <a:t>handleClick</a:t>
            </a:r>
            <a:r>
              <a:rPr lang="en-US" sz="1800" b="0" dirty="0">
                <a:solidFill>
                  <a:srgbClr val="5C6773"/>
                </a:solidFill>
                <a:effectLst/>
                <a:latin typeface="var(--font-monospace)"/>
              </a:rPr>
              <a:t>() {</a:t>
            </a:r>
          </a:p>
          <a:p>
            <a:r>
              <a:rPr lang="en-US" sz="1800" b="0" dirty="0">
                <a:solidFill>
                  <a:srgbClr val="5C6773"/>
                </a:solidFill>
                <a:effectLst/>
                <a:latin typeface="var(--font-monospace)"/>
              </a:rPr>
              <a:t>    </a:t>
            </a:r>
            <a:r>
              <a:rPr lang="en-US" sz="1800" b="0" dirty="0" err="1">
                <a:solidFill>
                  <a:srgbClr val="5C6773"/>
                </a:solidFill>
                <a:effectLst/>
                <a:latin typeface="var(--font-monospace)"/>
              </a:rPr>
              <a:t>setCount</a:t>
            </a:r>
            <a:r>
              <a:rPr lang="en-US" sz="1800" b="0" dirty="0">
                <a:solidFill>
                  <a:srgbClr val="5C6773"/>
                </a:solidFill>
                <a:effectLst/>
                <a:latin typeface="var(--font-monospace)"/>
              </a:rPr>
              <a:t>(count + </a:t>
            </a:r>
            <a:r>
              <a:rPr lang="en-US" sz="1800" b="0" dirty="0">
                <a:solidFill>
                  <a:srgbClr val="F08C36"/>
                </a:solidFill>
                <a:effectLst/>
                <a:latin typeface="var(--font-monospace)"/>
              </a:rPr>
              <a:t>1</a:t>
            </a:r>
            <a:r>
              <a:rPr lang="en-US" sz="1800" b="0" dirty="0">
                <a:solidFill>
                  <a:srgbClr val="5C6773"/>
                </a:solidFill>
                <a:effectLst/>
                <a:latin typeface="var(--font-monospace)"/>
              </a:rPr>
              <a:t>);</a:t>
            </a:r>
          </a:p>
          <a:p>
            <a:r>
              <a:rPr lang="en-US" sz="1800" b="0" dirty="0">
                <a:solidFill>
                  <a:srgbClr val="5C6773"/>
                </a:solidFill>
                <a:effectLst/>
                <a:latin typeface="var(--font-monospace)"/>
              </a:rPr>
              <a:t>  }</a:t>
            </a:r>
          </a:p>
          <a:p>
            <a:br>
              <a:rPr lang="en-US" sz="1800" b="0" dirty="0">
                <a:solidFill>
                  <a:srgbClr val="5C6773"/>
                </a:solidFill>
                <a:effectLst/>
                <a:latin typeface="var(--font-monospace)"/>
              </a:rPr>
            </a:br>
            <a:r>
              <a:rPr lang="en-US" sz="1800" b="0" dirty="0">
                <a:solidFill>
                  <a:srgbClr val="5C6773"/>
                </a:solidFill>
                <a:effectLst/>
                <a:latin typeface="var(--font-monospace)"/>
              </a:rPr>
              <a:t>  </a:t>
            </a:r>
            <a:r>
              <a:rPr lang="en-US" sz="1800" b="0" dirty="0">
                <a:solidFill>
                  <a:srgbClr val="F2590C"/>
                </a:solidFill>
                <a:effectLst/>
                <a:latin typeface="var(--font-monospace)"/>
              </a:rPr>
              <a:t>return</a:t>
            </a:r>
            <a:r>
              <a:rPr lang="en-US" sz="1800" b="0" dirty="0">
                <a:solidFill>
                  <a:srgbClr val="5C6773"/>
                </a:solidFill>
                <a:effectLst/>
                <a:latin typeface="var(--font-monospace)"/>
              </a:rPr>
              <a:t> (</a:t>
            </a:r>
          </a:p>
          <a:p>
            <a:r>
              <a:rPr lang="en-US" sz="1800" b="0" dirty="0">
                <a:solidFill>
                  <a:srgbClr val="5C6773"/>
                </a:solidFill>
                <a:effectLst/>
                <a:latin typeface="var(--font-monospace)"/>
              </a:rPr>
              <a:t>    &lt;button </a:t>
            </a:r>
            <a:r>
              <a:rPr lang="en-US" sz="1800" b="0" dirty="0" err="1">
                <a:solidFill>
                  <a:srgbClr val="5C6773"/>
                </a:solidFill>
                <a:effectLst/>
                <a:latin typeface="var(--font-monospace)"/>
              </a:rPr>
              <a:t>onClick</a:t>
            </a:r>
            <a:r>
              <a:rPr lang="en-US" sz="1800" b="0" dirty="0">
                <a:solidFill>
                  <a:srgbClr val="5C6773"/>
                </a:solidFill>
                <a:effectLst/>
                <a:latin typeface="var(--font-monospace)"/>
              </a:rPr>
              <a:t>={</a:t>
            </a:r>
            <a:r>
              <a:rPr lang="en-US" sz="1800" b="0" dirty="0" err="1">
                <a:solidFill>
                  <a:srgbClr val="5C6773"/>
                </a:solidFill>
                <a:effectLst/>
                <a:latin typeface="var(--font-monospace)"/>
              </a:rPr>
              <a:t>handleClick</a:t>
            </a:r>
            <a:r>
              <a:rPr lang="en-US" sz="1800" b="0" dirty="0">
                <a:solidFill>
                  <a:srgbClr val="5C6773"/>
                </a:solidFill>
                <a:effectLst/>
                <a:latin typeface="var(--font-monospace)"/>
              </a:rPr>
              <a:t>}&gt;</a:t>
            </a:r>
          </a:p>
          <a:p>
            <a:r>
              <a:rPr lang="en-US" sz="1800" b="0" dirty="0">
                <a:solidFill>
                  <a:srgbClr val="41A6D9"/>
                </a:solidFill>
                <a:effectLst/>
                <a:latin typeface="var(--font-monospace)"/>
              </a:rPr>
              <a:t>      Clicked</a:t>
            </a:r>
            <a:r>
              <a:rPr lang="en-US" sz="1800" b="0" dirty="0">
                <a:solidFill>
                  <a:srgbClr val="5C6773"/>
                </a:solidFill>
                <a:effectLst/>
                <a:latin typeface="var(--font-monospace)"/>
              </a:rPr>
              <a:t> {count} times</a:t>
            </a:r>
          </a:p>
          <a:p>
            <a:r>
              <a:rPr lang="en-US" sz="1800" b="0" dirty="0">
                <a:solidFill>
                  <a:srgbClr val="5C6773"/>
                </a:solidFill>
                <a:effectLst/>
                <a:latin typeface="var(--font-monospace)"/>
              </a:rPr>
              <a:t>    &lt;/button&gt;</a:t>
            </a:r>
          </a:p>
          <a:p>
            <a:r>
              <a:rPr lang="en-US" sz="1800" b="0" dirty="0">
                <a:solidFill>
                  <a:srgbClr val="5C6773"/>
                </a:solidFill>
                <a:effectLst/>
                <a:latin typeface="var(--font-monospace)"/>
              </a:rPr>
              <a:t>  );</a:t>
            </a:r>
          </a:p>
          <a:p>
            <a:r>
              <a:rPr lang="en-US" sz="1800" b="0" dirty="0">
                <a:solidFill>
                  <a:srgbClr val="5C6773"/>
                </a:solidFill>
                <a:effectLst/>
                <a:latin typeface="var(--font-monospace)"/>
              </a:rPr>
              <a:t>}</a:t>
            </a:r>
          </a:p>
        </p:txBody>
      </p:sp>
      <p:sp>
        <p:nvSpPr>
          <p:cNvPr id="9" name="TextBox 8">
            <a:extLst>
              <a:ext uri="{FF2B5EF4-FFF2-40B4-BE49-F238E27FC236}">
                <a16:creationId xmlns:a16="http://schemas.microsoft.com/office/drawing/2014/main" id="{3C07D41E-708E-4057-ED55-49707BF8E025}"/>
              </a:ext>
            </a:extLst>
          </p:cNvPr>
          <p:cNvSpPr txBox="1"/>
          <p:nvPr/>
        </p:nvSpPr>
        <p:spPr>
          <a:xfrm>
            <a:off x="6861313" y="3087781"/>
            <a:ext cx="4492487" cy="1754326"/>
          </a:xfrm>
          <a:prstGeom prst="rect">
            <a:avLst/>
          </a:prstGeom>
          <a:noFill/>
        </p:spPr>
        <p:txBody>
          <a:bodyPr wrap="square">
            <a:spAutoFit/>
          </a:bodyPr>
          <a:lstStyle/>
          <a:p>
            <a:pPr algn="l"/>
            <a:r>
              <a:rPr lang="en-US" sz="1800" b="0" i="0" dirty="0">
                <a:solidFill>
                  <a:srgbClr val="23272F"/>
                </a:solidFill>
                <a:effectLst/>
                <a:latin typeface="Times New Roman" panose="02020603050405020304" pitchFamily="18" charset="0"/>
                <a:cs typeface="Times New Roman" panose="02020603050405020304" pitchFamily="18" charset="0"/>
              </a:rPr>
              <a:t>React will call your component function again. This time, count will be 1. Then it will be 2. And so on.</a:t>
            </a:r>
          </a:p>
          <a:p>
            <a:pPr algn="l"/>
            <a:r>
              <a:rPr lang="en-US" sz="1800" b="0" i="0" dirty="0">
                <a:solidFill>
                  <a:srgbClr val="23272F"/>
                </a:solidFill>
                <a:effectLst/>
                <a:latin typeface="Times New Roman" panose="02020603050405020304" pitchFamily="18" charset="0"/>
                <a:cs typeface="Times New Roman" panose="02020603050405020304" pitchFamily="18" charset="0"/>
              </a:rPr>
              <a:t>If you render the same component multiple times, each will get its own state. Click each button separately</a:t>
            </a:r>
          </a:p>
        </p:txBody>
      </p:sp>
    </p:spTree>
    <p:extLst>
      <p:ext uri="{BB962C8B-B14F-4D97-AF65-F5344CB8AC3E}">
        <p14:creationId xmlns:p14="http://schemas.microsoft.com/office/powerpoint/2010/main" val="3879362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54BBA2-E458-8EA7-F7D1-1B34091D23F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17</a:t>
            </a:fld>
            <a:endParaRPr lang="ja-JP" altLang="en-US"/>
          </a:p>
        </p:txBody>
      </p:sp>
      <p:sp>
        <p:nvSpPr>
          <p:cNvPr id="4" name="TextBox 3">
            <a:extLst>
              <a:ext uri="{FF2B5EF4-FFF2-40B4-BE49-F238E27FC236}">
                <a16:creationId xmlns:a16="http://schemas.microsoft.com/office/drawing/2014/main" id="{7A625054-E14F-422D-643C-83A2DB971F18}"/>
              </a:ext>
            </a:extLst>
          </p:cNvPr>
          <p:cNvSpPr txBox="1"/>
          <p:nvPr/>
        </p:nvSpPr>
        <p:spPr>
          <a:xfrm>
            <a:off x="533401" y="331979"/>
            <a:ext cx="6096000" cy="6247864"/>
          </a:xfrm>
          <a:prstGeom prst="rect">
            <a:avLst/>
          </a:prstGeom>
          <a:noFill/>
        </p:spPr>
        <p:txBody>
          <a:bodyPr wrap="square">
            <a:spAutoFit/>
          </a:bodyPr>
          <a:lstStyle/>
          <a:p>
            <a:r>
              <a:rPr lang="en-US" sz="1600" b="0" dirty="0">
                <a:solidFill>
                  <a:srgbClr val="F2590C"/>
                </a:solidFill>
                <a:effectLst/>
                <a:latin typeface="var(--font-monospace)"/>
              </a:rPr>
              <a:t>import</a:t>
            </a:r>
            <a:r>
              <a:rPr lang="en-US" sz="1600" b="0" dirty="0">
                <a:solidFill>
                  <a:srgbClr val="5C6773"/>
                </a:solidFill>
                <a:effectLst/>
                <a:latin typeface="var(--font-monospace)"/>
              </a:rPr>
              <a:t> { </a:t>
            </a:r>
            <a:r>
              <a:rPr lang="en-US" sz="1600" b="0" dirty="0" err="1">
                <a:solidFill>
                  <a:srgbClr val="5C6773"/>
                </a:solidFill>
                <a:effectLst/>
                <a:latin typeface="var(--font-monospace)"/>
              </a:rPr>
              <a:t>useState</a:t>
            </a:r>
            <a:r>
              <a:rPr lang="en-US" sz="1600" b="0" dirty="0">
                <a:solidFill>
                  <a:srgbClr val="5C6773"/>
                </a:solidFill>
                <a:effectLst/>
                <a:latin typeface="var(--font-monospace)"/>
              </a:rPr>
              <a:t> } </a:t>
            </a:r>
            <a:r>
              <a:rPr lang="en-US" sz="1600" b="0" dirty="0">
                <a:solidFill>
                  <a:srgbClr val="F2590C"/>
                </a:solidFill>
                <a:effectLst/>
                <a:latin typeface="var(--font-monospace)"/>
              </a:rPr>
              <a:t>from</a:t>
            </a:r>
            <a:r>
              <a:rPr lang="en-US" sz="1600" b="0" dirty="0">
                <a:solidFill>
                  <a:srgbClr val="5C6773"/>
                </a:solidFill>
                <a:effectLst/>
                <a:latin typeface="var(--font-monospace)"/>
              </a:rPr>
              <a:t> </a:t>
            </a:r>
            <a:r>
              <a:rPr lang="en-US" sz="1600" b="0" dirty="0">
                <a:solidFill>
                  <a:srgbClr val="86B300"/>
                </a:solidFill>
                <a:effectLst/>
                <a:latin typeface="var(--font-monospace)"/>
              </a:rPr>
              <a:t>'react'</a:t>
            </a:r>
            <a:r>
              <a:rPr lang="en-US" sz="1600" b="0" dirty="0">
                <a:solidFill>
                  <a:srgbClr val="5C6773"/>
                </a:solidFill>
                <a:effectLst/>
                <a:latin typeface="var(--font-monospace)"/>
              </a:rPr>
              <a:t>;</a:t>
            </a:r>
          </a:p>
          <a:p>
            <a:br>
              <a:rPr lang="en-US" sz="1600" b="0" dirty="0">
                <a:solidFill>
                  <a:srgbClr val="5C6773"/>
                </a:solidFill>
                <a:effectLst/>
                <a:latin typeface="var(--font-monospace)"/>
              </a:rPr>
            </a:br>
            <a:r>
              <a:rPr lang="en-US" sz="1600" b="0" dirty="0">
                <a:solidFill>
                  <a:srgbClr val="F2590C"/>
                </a:solidFill>
                <a:effectLst/>
                <a:latin typeface="var(--font-monospace)"/>
              </a:rPr>
              <a:t>export</a:t>
            </a:r>
            <a:r>
              <a:rPr lang="en-US" sz="1600" b="0" dirty="0">
                <a:solidFill>
                  <a:srgbClr val="5C6773"/>
                </a:solidFill>
                <a:effectLst/>
                <a:latin typeface="var(--font-monospace)"/>
              </a:rPr>
              <a:t> </a:t>
            </a:r>
            <a:r>
              <a:rPr lang="en-US" sz="1600" b="0" dirty="0">
                <a:solidFill>
                  <a:srgbClr val="F2590C"/>
                </a:solidFill>
                <a:effectLst/>
                <a:latin typeface="var(--font-monospace)"/>
              </a:rPr>
              <a:t>default</a:t>
            </a:r>
            <a:r>
              <a:rPr lang="en-US" sz="1600" b="0" dirty="0">
                <a:solidFill>
                  <a:srgbClr val="5C6773"/>
                </a:solidFill>
                <a:effectLst/>
                <a:latin typeface="var(--font-monospace)"/>
              </a:rPr>
              <a:t> </a:t>
            </a:r>
            <a:r>
              <a:rPr lang="en-US" sz="1600" b="0" dirty="0">
                <a:solidFill>
                  <a:srgbClr val="F2590C"/>
                </a:solidFill>
                <a:effectLst/>
                <a:latin typeface="var(--font-monospace)"/>
              </a:rPr>
              <a:t>function</a:t>
            </a:r>
            <a:r>
              <a:rPr lang="en-US" sz="1600" b="0" dirty="0">
                <a:solidFill>
                  <a:srgbClr val="5C6773"/>
                </a:solidFill>
                <a:effectLst/>
                <a:latin typeface="var(--font-monospace)"/>
              </a:rPr>
              <a:t> </a:t>
            </a:r>
            <a:r>
              <a:rPr lang="en-US" sz="1600" b="0" dirty="0" err="1">
                <a:solidFill>
                  <a:srgbClr val="41A6D9"/>
                </a:solidFill>
                <a:effectLst/>
                <a:latin typeface="var(--font-monospace)"/>
              </a:rPr>
              <a:t>MyApp</a:t>
            </a:r>
            <a:r>
              <a:rPr lang="en-US" sz="1600" b="0" dirty="0">
                <a:solidFill>
                  <a:srgbClr val="5C6773"/>
                </a:solidFill>
                <a:effectLst/>
                <a:latin typeface="var(--font-monospace)"/>
              </a:rPr>
              <a:t>() {</a:t>
            </a:r>
          </a:p>
          <a:p>
            <a:r>
              <a:rPr lang="en-US" sz="1600" b="0" dirty="0">
                <a:solidFill>
                  <a:srgbClr val="F2590C"/>
                </a:solidFill>
                <a:effectLst/>
                <a:latin typeface="var(--font-monospace)"/>
              </a:rPr>
              <a:t>  return</a:t>
            </a:r>
            <a:r>
              <a:rPr lang="en-US" sz="1600" b="0" dirty="0">
                <a:solidFill>
                  <a:srgbClr val="5C6773"/>
                </a:solidFill>
                <a:effectLst/>
                <a:latin typeface="var(--font-monospace)"/>
              </a:rPr>
              <a:t> (</a:t>
            </a:r>
          </a:p>
          <a:p>
            <a:r>
              <a:rPr lang="en-US" sz="1600" b="0" dirty="0">
                <a:solidFill>
                  <a:srgbClr val="5C6773"/>
                </a:solidFill>
                <a:effectLst/>
                <a:latin typeface="var(--font-monospace)"/>
              </a:rPr>
              <a:t>    &lt;div&gt;</a:t>
            </a:r>
          </a:p>
          <a:p>
            <a:r>
              <a:rPr lang="en-US" sz="1600" b="0" dirty="0">
                <a:solidFill>
                  <a:srgbClr val="5C6773"/>
                </a:solidFill>
                <a:effectLst/>
                <a:latin typeface="var(--font-monospace)"/>
              </a:rPr>
              <a:t>      &lt;h1&gt;</a:t>
            </a:r>
            <a:r>
              <a:rPr lang="en-US" sz="1600" b="0" dirty="0">
                <a:solidFill>
                  <a:srgbClr val="41A6D9"/>
                </a:solidFill>
                <a:effectLst/>
                <a:latin typeface="var(--font-monospace)"/>
              </a:rPr>
              <a:t>Counters</a:t>
            </a:r>
            <a:r>
              <a:rPr lang="en-US" sz="1600" b="0" dirty="0">
                <a:solidFill>
                  <a:srgbClr val="5C6773"/>
                </a:solidFill>
                <a:effectLst/>
                <a:latin typeface="var(--font-monospace)"/>
              </a:rPr>
              <a:t> that update separately&lt;/h1&gt;</a:t>
            </a:r>
          </a:p>
          <a:p>
            <a:r>
              <a:rPr lang="en-US" sz="1600" b="0" dirty="0">
                <a:solidFill>
                  <a:srgbClr val="5C6773"/>
                </a:solidFill>
                <a:effectLst/>
                <a:latin typeface="var(--font-monospace)"/>
              </a:rPr>
              <a:t>      &lt;</a:t>
            </a:r>
            <a:r>
              <a:rPr lang="en-US" sz="1600" b="0" dirty="0" err="1">
                <a:solidFill>
                  <a:srgbClr val="41A6D9"/>
                </a:solidFill>
                <a:effectLst/>
                <a:latin typeface="var(--font-monospace)"/>
              </a:rPr>
              <a:t>MyButton</a:t>
            </a:r>
            <a:r>
              <a:rPr lang="en-US" sz="1600" b="0" dirty="0">
                <a:solidFill>
                  <a:srgbClr val="5C6773"/>
                </a:solidFill>
                <a:effectLst/>
                <a:latin typeface="var(--font-monospace)"/>
              </a:rPr>
              <a:t> /&gt;</a:t>
            </a:r>
          </a:p>
          <a:p>
            <a:r>
              <a:rPr lang="en-US" sz="1600" b="0" dirty="0">
                <a:solidFill>
                  <a:srgbClr val="5C6773"/>
                </a:solidFill>
                <a:effectLst/>
                <a:latin typeface="var(--font-monospace)"/>
              </a:rPr>
              <a:t>      &lt;</a:t>
            </a:r>
            <a:r>
              <a:rPr lang="en-US" sz="1600" b="0" dirty="0" err="1">
                <a:solidFill>
                  <a:srgbClr val="41A6D9"/>
                </a:solidFill>
                <a:effectLst/>
                <a:latin typeface="var(--font-monospace)"/>
              </a:rPr>
              <a:t>MyButton</a:t>
            </a:r>
            <a:r>
              <a:rPr lang="en-US" sz="1600" b="0" dirty="0">
                <a:solidFill>
                  <a:srgbClr val="5C6773"/>
                </a:solidFill>
                <a:effectLst/>
                <a:latin typeface="var(--font-monospace)"/>
              </a:rPr>
              <a:t> /&gt;</a:t>
            </a:r>
          </a:p>
          <a:p>
            <a:r>
              <a:rPr lang="en-US" sz="1600" b="0" dirty="0">
                <a:solidFill>
                  <a:srgbClr val="5C6773"/>
                </a:solidFill>
                <a:effectLst/>
                <a:latin typeface="var(--font-monospace)"/>
              </a:rPr>
              <a:t>    &lt;/div&gt;</a:t>
            </a:r>
          </a:p>
          <a:p>
            <a:r>
              <a:rPr lang="en-US" sz="1600" b="0" dirty="0">
                <a:solidFill>
                  <a:srgbClr val="5C6773"/>
                </a:solidFill>
                <a:effectLst/>
                <a:latin typeface="var(--font-monospace)"/>
              </a:rPr>
              <a:t>  );</a:t>
            </a:r>
          </a:p>
          <a:p>
            <a:r>
              <a:rPr lang="en-US" sz="1600" b="0" dirty="0">
                <a:solidFill>
                  <a:srgbClr val="5C6773"/>
                </a:solidFill>
                <a:effectLst/>
                <a:latin typeface="var(--font-monospace)"/>
              </a:rPr>
              <a:t>}</a:t>
            </a:r>
          </a:p>
          <a:p>
            <a:br>
              <a:rPr lang="en-US" sz="1600" b="0" dirty="0">
                <a:solidFill>
                  <a:srgbClr val="5C6773"/>
                </a:solidFill>
                <a:effectLst/>
                <a:latin typeface="var(--font-monospace)"/>
              </a:rPr>
            </a:br>
            <a:r>
              <a:rPr lang="en-US" sz="1600" b="0" dirty="0">
                <a:solidFill>
                  <a:srgbClr val="F2590C"/>
                </a:solidFill>
                <a:effectLst/>
                <a:latin typeface="var(--font-monospace)"/>
              </a:rPr>
              <a:t>function</a:t>
            </a:r>
            <a:r>
              <a:rPr lang="en-US" sz="1600" b="0" dirty="0">
                <a:solidFill>
                  <a:srgbClr val="5C6773"/>
                </a:solidFill>
                <a:effectLst/>
                <a:latin typeface="var(--font-monospace)"/>
              </a:rPr>
              <a:t> </a:t>
            </a:r>
            <a:r>
              <a:rPr lang="en-US" sz="1600" b="0" dirty="0" err="1">
                <a:solidFill>
                  <a:srgbClr val="41A6D9"/>
                </a:solidFill>
                <a:effectLst/>
                <a:latin typeface="var(--font-monospace)"/>
              </a:rPr>
              <a:t>MyButton</a:t>
            </a:r>
            <a:r>
              <a:rPr lang="en-US" sz="1600" b="0" dirty="0">
                <a:solidFill>
                  <a:srgbClr val="5C6773"/>
                </a:solidFill>
                <a:effectLst/>
                <a:latin typeface="var(--font-monospace)"/>
              </a:rPr>
              <a:t>() {</a:t>
            </a:r>
          </a:p>
          <a:p>
            <a:r>
              <a:rPr lang="en-US" sz="1600" b="0" dirty="0">
                <a:solidFill>
                  <a:srgbClr val="F2590C"/>
                </a:solidFill>
                <a:effectLst/>
                <a:latin typeface="var(--font-monospace)"/>
              </a:rPr>
              <a:t>  const</a:t>
            </a:r>
            <a:r>
              <a:rPr lang="en-US" sz="1600" b="0" dirty="0">
                <a:solidFill>
                  <a:srgbClr val="5C6773"/>
                </a:solidFill>
                <a:effectLst/>
                <a:latin typeface="var(--font-monospace)"/>
              </a:rPr>
              <a:t> [count, </a:t>
            </a:r>
            <a:r>
              <a:rPr lang="en-US" sz="1600" b="0" dirty="0" err="1">
                <a:solidFill>
                  <a:srgbClr val="5C6773"/>
                </a:solidFill>
                <a:effectLst/>
                <a:latin typeface="var(--font-monospace)"/>
              </a:rPr>
              <a:t>setCount</a:t>
            </a:r>
            <a:r>
              <a:rPr lang="en-US" sz="1600" b="0" dirty="0">
                <a:solidFill>
                  <a:srgbClr val="5C6773"/>
                </a:solidFill>
                <a:effectLst/>
                <a:latin typeface="var(--font-monospace)"/>
              </a:rPr>
              <a:t>] = </a:t>
            </a:r>
            <a:r>
              <a:rPr lang="en-US" sz="1600" b="0" dirty="0" err="1">
                <a:solidFill>
                  <a:srgbClr val="5C6773"/>
                </a:solidFill>
                <a:effectLst/>
                <a:latin typeface="var(--font-monospace)"/>
              </a:rPr>
              <a:t>useState</a:t>
            </a:r>
            <a:r>
              <a:rPr lang="en-US" sz="1600" b="0" dirty="0">
                <a:solidFill>
                  <a:srgbClr val="5C6773"/>
                </a:solidFill>
                <a:effectLst/>
                <a:latin typeface="var(--font-monospace)"/>
              </a:rPr>
              <a:t>(</a:t>
            </a:r>
            <a:r>
              <a:rPr lang="en-US" sz="1600" b="0" dirty="0">
                <a:solidFill>
                  <a:srgbClr val="F08C36"/>
                </a:solidFill>
                <a:effectLst/>
                <a:latin typeface="var(--font-monospace)"/>
              </a:rPr>
              <a:t>0</a:t>
            </a:r>
            <a:r>
              <a:rPr lang="en-US" sz="1600" b="0" dirty="0">
                <a:solidFill>
                  <a:srgbClr val="5C6773"/>
                </a:solidFill>
                <a:effectLst/>
                <a:latin typeface="var(--font-monospace)"/>
              </a:rPr>
              <a:t>);</a:t>
            </a:r>
          </a:p>
          <a:p>
            <a:br>
              <a:rPr lang="en-US" sz="1600" b="0" dirty="0">
                <a:solidFill>
                  <a:srgbClr val="5C6773"/>
                </a:solidFill>
                <a:effectLst/>
                <a:latin typeface="var(--font-monospace)"/>
              </a:rPr>
            </a:br>
            <a:r>
              <a:rPr lang="en-US" sz="1600" b="0" dirty="0">
                <a:solidFill>
                  <a:srgbClr val="5C6773"/>
                </a:solidFill>
                <a:effectLst/>
                <a:latin typeface="var(--font-monospace)"/>
              </a:rPr>
              <a:t>  </a:t>
            </a:r>
            <a:r>
              <a:rPr lang="en-US" sz="1600" b="0" dirty="0">
                <a:solidFill>
                  <a:srgbClr val="F2590C"/>
                </a:solidFill>
                <a:effectLst/>
                <a:latin typeface="var(--font-monospace)"/>
              </a:rPr>
              <a:t>function</a:t>
            </a:r>
            <a:r>
              <a:rPr lang="en-US" sz="1600" b="0" dirty="0">
                <a:solidFill>
                  <a:srgbClr val="5C6773"/>
                </a:solidFill>
                <a:effectLst/>
                <a:latin typeface="var(--font-monospace)"/>
              </a:rPr>
              <a:t> </a:t>
            </a:r>
            <a:r>
              <a:rPr lang="en-US" sz="1600" b="0" dirty="0" err="1">
                <a:solidFill>
                  <a:srgbClr val="5C6773"/>
                </a:solidFill>
                <a:effectLst/>
                <a:latin typeface="var(--font-monospace)"/>
              </a:rPr>
              <a:t>handleClick</a:t>
            </a:r>
            <a:r>
              <a:rPr lang="en-US" sz="1600" b="0" dirty="0">
                <a:solidFill>
                  <a:srgbClr val="5C6773"/>
                </a:solidFill>
                <a:effectLst/>
                <a:latin typeface="var(--font-monospace)"/>
              </a:rPr>
              <a:t>() {</a:t>
            </a:r>
          </a:p>
          <a:p>
            <a:r>
              <a:rPr lang="en-US" sz="1600" b="0" dirty="0">
                <a:solidFill>
                  <a:srgbClr val="5C6773"/>
                </a:solidFill>
                <a:effectLst/>
                <a:latin typeface="var(--font-monospace)"/>
              </a:rPr>
              <a:t>    </a:t>
            </a:r>
            <a:r>
              <a:rPr lang="en-US" sz="1600" b="0" dirty="0" err="1">
                <a:solidFill>
                  <a:srgbClr val="5C6773"/>
                </a:solidFill>
                <a:effectLst/>
                <a:latin typeface="var(--font-monospace)"/>
              </a:rPr>
              <a:t>setCount</a:t>
            </a:r>
            <a:r>
              <a:rPr lang="en-US" sz="1600" b="0" dirty="0">
                <a:solidFill>
                  <a:srgbClr val="5C6773"/>
                </a:solidFill>
                <a:effectLst/>
                <a:latin typeface="var(--font-monospace)"/>
              </a:rPr>
              <a:t>(count + </a:t>
            </a:r>
            <a:r>
              <a:rPr lang="en-US" sz="1600" b="0" dirty="0">
                <a:solidFill>
                  <a:srgbClr val="F08C36"/>
                </a:solidFill>
                <a:effectLst/>
                <a:latin typeface="var(--font-monospace)"/>
              </a:rPr>
              <a:t>1</a:t>
            </a:r>
            <a:r>
              <a:rPr lang="en-US" sz="1600" b="0" dirty="0">
                <a:solidFill>
                  <a:srgbClr val="5C6773"/>
                </a:solidFill>
                <a:effectLst/>
                <a:latin typeface="var(--font-monospace)"/>
              </a:rPr>
              <a:t>);</a:t>
            </a:r>
          </a:p>
          <a:p>
            <a:r>
              <a:rPr lang="en-US" sz="1600" b="0" dirty="0">
                <a:solidFill>
                  <a:srgbClr val="5C6773"/>
                </a:solidFill>
                <a:effectLst/>
                <a:latin typeface="var(--font-monospace)"/>
              </a:rPr>
              <a:t>  }</a:t>
            </a:r>
          </a:p>
          <a:p>
            <a:br>
              <a:rPr lang="en-US" sz="1600" b="0" dirty="0">
                <a:solidFill>
                  <a:srgbClr val="5C6773"/>
                </a:solidFill>
                <a:effectLst/>
                <a:latin typeface="var(--font-monospace)"/>
              </a:rPr>
            </a:br>
            <a:r>
              <a:rPr lang="en-US" sz="1600" b="0" dirty="0">
                <a:solidFill>
                  <a:srgbClr val="5C6773"/>
                </a:solidFill>
                <a:effectLst/>
                <a:latin typeface="var(--font-monospace)"/>
              </a:rPr>
              <a:t>  </a:t>
            </a:r>
            <a:r>
              <a:rPr lang="en-US" sz="1600" b="0" dirty="0">
                <a:solidFill>
                  <a:srgbClr val="F2590C"/>
                </a:solidFill>
                <a:effectLst/>
                <a:latin typeface="var(--font-monospace)"/>
              </a:rPr>
              <a:t>return</a:t>
            </a:r>
            <a:r>
              <a:rPr lang="en-US" sz="1600" b="0" dirty="0">
                <a:solidFill>
                  <a:srgbClr val="5C6773"/>
                </a:solidFill>
                <a:effectLst/>
                <a:latin typeface="var(--font-monospace)"/>
              </a:rPr>
              <a:t> (</a:t>
            </a:r>
          </a:p>
          <a:p>
            <a:r>
              <a:rPr lang="en-US" sz="1600" b="0" dirty="0">
                <a:solidFill>
                  <a:srgbClr val="5C6773"/>
                </a:solidFill>
                <a:effectLst/>
                <a:latin typeface="var(--font-monospace)"/>
              </a:rPr>
              <a:t>    &lt;button </a:t>
            </a:r>
            <a:r>
              <a:rPr lang="en-US" sz="1600" b="0" dirty="0" err="1">
                <a:solidFill>
                  <a:srgbClr val="5C6773"/>
                </a:solidFill>
                <a:effectLst/>
                <a:latin typeface="var(--font-monospace)"/>
              </a:rPr>
              <a:t>onClick</a:t>
            </a:r>
            <a:r>
              <a:rPr lang="en-US" sz="1600" b="0" dirty="0">
                <a:solidFill>
                  <a:srgbClr val="5C6773"/>
                </a:solidFill>
                <a:effectLst/>
                <a:latin typeface="var(--font-monospace)"/>
              </a:rPr>
              <a:t>={</a:t>
            </a:r>
            <a:r>
              <a:rPr lang="en-US" sz="1600" b="0" dirty="0" err="1">
                <a:solidFill>
                  <a:srgbClr val="5C6773"/>
                </a:solidFill>
                <a:effectLst/>
                <a:latin typeface="var(--font-monospace)"/>
              </a:rPr>
              <a:t>handleClick</a:t>
            </a:r>
            <a:r>
              <a:rPr lang="en-US" sz="1600" b="0" dirty="0">
                <a:solidFill>
                  <a:srgbClr val="5C6773"/>
                </a:solidFill>
                <a:effectLst/>
                <a:latin typeface="var(--font-monospace)"/>
              </a:rPr>
              <a:t>}&gt;</a:t>
            </a:r>
          </a:p>
          <a:p>
            <a:r>
              <a:rPr lang="en-US" sz="1600" b="0" dirty="0">
                <a:solidFill>
                  <a:srgbClr val="41A6D9"/>
                </a:solidFill>
                <a:effectLst/>
                <a:latin typeface="var(--font-monospace)"/>
              </a:rPr>
              <a:t>      Clicked</a:t>
            </a:r>
            <a:r>
              <a:rPr lang="en-US" sz="1600" b="0" dirty="0">
                <a:solidFill>
                  <a:srgbClr val="5C6773"/>
                </a:solidFill>
                <a:effectLst/>
                <a:latin typeface="var(--font-monospace)"/>
              </a:rPr>
              <a:t> {count} times</a:t>
            </a:r>
          </a:p>
          <a:p>
            <a:r>
              <a:rPr lang="en-US" sz="1600" b="0" dirty="0">
                <a:solidFill>
                  <a:srgbClr val="5C6773"/>
                </a:solidFill>
                <a:effectLst/>
                <a:latin typeface="var(--font-monospace)"/>
              </a:rPr>
              <a:t>    &lt;/button&gt;</a:t>
            </a:r>
          </a:p>
          <a:p>
            <a:r>
              <a:rPr lang="en-US" sz="1600" b="0" dirty="0">
                <a:solidFill>
                  <a:srgbClr val="5C6773"/>
                </a:solidFill>
                <a:effectLst/>
                <a:latin typeface="var(--font-monospace)"/>
              </a:rPr>
              <a:t>  );</a:t>
            </a:r>
            <a:endParaRPr lang="en-US" sz="1600" dirty="0">
              <a:solidFill>
                <a:srgbClr val="5C6773"/>
              </a:solidFill>
              <a:latin typeface="var(--font-monospace)"/>
            </a:endParaRPr>
          </a:p>
          <a:p>
            <a:r>
              <a:rPr lang="en-US" sz="1600" b="0" dirty="0">
                <a:solidFill>
                  <a:srgbClr val="5C6773"/>
                </a:solidFill>
                <a:effectLst/>
                <a:latin typeface="var(--font-monospace)"/>
              </a:rPr>
              <a:t>}</a:t>
            </a:r>
          </a:p>
        </p:txBody>
      </p:sp>
      <p:pic>
        <p:nvPicPr>
          <p:cNvPr id="5" name="Picture 4">
            <a:extLst>
              <a:ext uri="{FF2B5EF4-FFF2-40B4-BE49-F238E27FC236}">
                <a16:creationId xmlns:a16="http://schemas.microsoft.com/office/drawing/2014/main" id="{DE803F65-FF44-4602-B423-ECA1AC617F7B}"/>
              </a:ext>
            </a:extLst>
          </p:cNvPr>
          <p:cNvPicPr>
            <a:picLocks noChangeAspect="1"/>
          </p:cNvPicPr>
          <p:nvPr/>
        </p:nvPicPr>
        <p:blipFill>
          <a:blip r:embed="rId2"/>
          <a:stretch>
            <a:fillRect/>
          </a:stretch>
        </p:blipFill>
        <p:spPr>
          <a:xfrm>
            <a:off x="6983895" y="1537252"/>
            <a:ext cx="4852505" cy="3885648"/>
          </a:xfrm>
          <a:prstGeom prst="rect">
            <a:avLst/>
          </a:prstGeom>
        </p:spPr>
      </p:pic>
      <p:sp>
        <p:nvSpPr>
          <p:cNvPr id="7" name="TextBox 6">
            <a:extLst>
              <a:ext uri="{FF2B5EF4-FFF2-40B4-BE49-F238E27FC236}">
                <a16:creationId xmlns:a16="http://schemas.microsoft.com/office/drawing/2014/main" id="{8D66C2D3-3EFC-8015-34EE-A64FD2A5DBFA}"/>
              </a:ext>
            </a:extLst>
          </p:cNvPr>
          <p:cNvSpPr txBox="1"/>
          <p:nvPr/>
        </p:nvSpPr>
        <p:spPr>
          <a:xfrm>
            <a:off x="5740400" y="5833130"/>
            <a:ext cx="6096000" cy="646331"/>
          </a:xfrm>
          <a:prstGeom prst="rect">
            <a:avLst/>
          </a:prstGeom>
          <a:noFill/>
        </p:spPr>
        <p:txBody>
          <a:bodyPr wrap="square">
            <a:spAutoFit/>
          </a:bodyPr>
          <a:lstStyle/>
          <a:p>
            <a:r>
              <a:rPr lang="en-US" sz="1800" b="0" i="0" dirty="0">
                <a:solidFill>
                  <a:srgbClr val="23272F"/>
                </a:solidFill>
                <a:effectLst/>
                <a:latin typeface="Times New Roman" panose="02020603050405020304" pitchFamily="18" charset="0"/>
                <a:cs typeface="Times New Roman" panose="02020603050405020304" pitchFamily="18" charset="0"/>
              </a:rPr>
              <a:t>Notice how each button “remembers” its own </a:t>
            </a:r>
            <a:r>
              <a:rPr lang="en-US" sz="1800" dirty="0">
                <a:latin typeface="Times New Roman" panose="02020603050405020304" pitchFamily="18" charset="0"/>
                <a:cs typeface="Times New Roman" panose="02020603050405020304" pitchFamily="18" charset="0"/>
              </a:rPr>
              <a:t>count</a:t>
            </a:r>
            <a:r>
              <a:rPr lang="en-US" sz="1800" b="0" i="0" dirty="0">
                <a:solidFill>
                  <a:srgbClr val="23272F"/>
                </a:solidFill>
                <a:effectLst/>
                <a:latin typeface="Times New Roman" panose="02020603050405020304" pitchFamily="18" charset="0"/>
                <a:cs typeface="Times New Roman" panose="02020603050405020304" pitchFamily="18" charset="0"/>
              </a:rPr>
              <a:t> state and doesn’t affect other buttons.</a:t>
            </a:r>
            <a:endParaRPr lang="en-V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9664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1FCE30-66AC-DA6C-957E-9FB138346979}"/>
              </a:ext>
            </a:extLst>
          </p:cNvPr>
          <p:cNvSpPr>
            <a:spLocks noGrp="1"/>
          </p:cNvSpPr>
          <p:nvPr>
            <p:ph type="title"/>
          </p:nvPr>
        </p:nvSpPr>
        <p:spPr/>
        <p:txBody>
          <a:bodyPr/>
          <a:lstStyle/>
          <a:p>
            <a:r>
              <a:rPr lang="en-US" dirty="0"/>
              <a:t>Using Hooks</a:t>
            </a:r>
            <a:endParaRPr lang="en-VN" dirty="0"/>
          </a:p>
        </p:txBody>
      </p:sp>
      <p:sp>
        <p:nvSpPr>
          <p:cNvPr id="2" name="Slide Number Placeholder 1">
            <a:extLst>
              <a:ext uri="{FF2B5EF4-FFF2-40B4-BE49-F238E27FC236}">
                <a16:creationId xmlns:a16="http://schemas.microsoft.com/office/drawing/2014/main" id="{22F04F89-69BF-0B52-2503-A234139244B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18</a:t>
            </a:fld>
            <a:endParaRPr lang="ja-JP" altLang="en-US"/>
          </a:p>
        </p:txBody>
      </p:sp>
      <p:sp>
        <p:nvSpPr>
          <p:cNvPr id="5" name="TextBox 4">
            <a:extLst>
              <a:ext uri="{FF2B5EF4-FFF2-40B4-BE49-F238E27FC236}">
                <a16:creationId xmlns:a16="http://schemas.microsoft.com/office/drawing/2014/main" id="{6858B8E4-4F0A-4119-5E9B-1CEBDA389B3F}"/>
              </a:ext>
            </a:extLst>
          </p:cNvPr>
          <p:cNvSpPr txBox="1"/>
          <p:nvPr/>
        </p:nvSpPr>
        <p:spPr>
          <a:xfrm>
            <a:off x="838200" y="1812164"/>
            <a:ext cx="10320130" cy="1831271"/>
          </a:xfrm>
          <a:prstGeom prst="rect">
            <a:avLst/>
          </a:prstGeom>
          <a:noFill/>
        </p:spPr>
        <p:txBody>
          <a:bodyPr wrap="square">
            <a:spAutoFit/>
          </a:bodyPr>
          <a:lstStyle/>
          <a:p>
            <a:pPr algn="l"/>
            <a:r>
              <a:rPr lang="en-US" sz="1800" b="0" i="0" dirty="0">
                <a:solidFill>
                  <a:srgbClr val="23272F"/>
                </a:solidFill>
                <a:effectLst/>
                <a:latin typeface="Times New Roman" panose="02020603050405020304" pitchFamily="18" charset="0"/>
                <a:cs typeface="Times New Roman" panose="02020603050405020304" pitchFamily="18" charset="0"/>
              </a:rPr>
              <a:t>Functions starting with use are called </a:t>
            </a:r>
            <a:r>
              <a:rPr lang="en-US" sz="1800" b="0" i="1" dirty="0">
                <a:solidFill>
                  <a:srgbClr val="23272F"/>
                </a:solidFill>
                <a:effectLst/>
                <a:latin typeface="Times New Roman" panose="02020603050405020304" pitchFamily="18" charset="0"/>
                <a:cs typeface="Times New Roman" panose="02020603050405020304" pitchFamily="18" charset="0"/>
              </a:rPr>
              <a:t>Hooks</a:t>
            </a:r>
            <a:r>
              <a:rPr lang="en-US" sz="1800" b="0" i="0" dirty="0">
                <a:solidFill>
                  <a:srgbClr val="23272F"/>
                </a:solidFill>
                <a:effectLst/>
                <a:latin typeface="Times New Roman" panose="02020603050405020304" pitchFamily="18" charset="0"/>
                <a:cs typeface="Times New Roman" panose="02020603050405020304" pitchFamily="18" charset="0"/>
              </a:rPr>
              <a:t>. </a:t>
            </a:r>
            <a:r>
              <a:rPr lang="en-US" sz="1800" b="0" i="0" dirty="0" err="1">
                <a:solidFill>
                  <a:srgbClr val="23272F"/>
                </a:solidFill>
                <a:effectLst/>
                <a:latin typeface="Times New Roman" panose="02020603050405020304" pitchFamily="18" charset="0"/>
                <a:cs typeface="Times New Roman" panose="02020603050405020304" pitchFamily="18" charset="0"/>
              </a:rPr>
              <a:t>useState</a:t>
            </a:r>
            <a:r>
              <a:rPr lang="en-US" sz="1800" b="0" i="0" dirty="0">
                <a:solidFill>
                  <a:srgbClr val="23272F"/>
                </a:solidFill>
                <a:effectLst/>
                <a:latin typeface="Times New Roman" panose="02020603050405020304" pitchFamily="18" charset="0"/>
                <a:cs typeface="Times New Roman" panose="02020603050405020304" pitchFamily="18" charset="0"/>
              </a:rPr>
              <a:t> is a built-in Hook provided by React. </a:t>
            </a:r>
          </a:p>
          <a:p>
            <a:pPr marL="285750" indent="-285750" algn="l">
              <a:buFont typeface="Arial" panose="020B0604020202020204" pitchFamily="34" charset="0"/>
              <a:buChar char="•"/>
            </a:pPr>
            <a:r>
              <a:rPr lang="en-US" sz="1800" b="0" i="0" dirty="0">
                <a:solidFill>
                  <a:srgbClr val="23272F"/>
                </a:solidFill>
                <a:effectLst/>
                <a:latin typeface="Times New Roman" panose="02020603050405020304" pitchFamily="18" charset="0"/>
                <a:cs typeface="Times New Roman" panose="02020603050405020304" pitchFamily="18" charset="0"/>
              </a:rPr>
              <a:t>You can find other built-in Hooks in the </a:t>
            </a:r>
            <a:r>
              <a:rPr lang="en-US" sz="1800" b="0" i="0" dirty="0">
                <a:solidFill>
                  <a:srgbClr val="23272F"/>
                </a:solidFill>
                <a:effectLst/>
                <a:latin typeface="Times New Roman" panose="02020603050405020304" pitchFamily="18" charset="0"/>
                <a:cs typeface="Times New Roman" panose="02020603050405020304" pitchFamily="18" charset="0"/>
                <a:hlinkClick r:id="rId2"/>
              </a:rPr>
              <a:t>API reference.</a:t>
            </a:r>
            <a:r>
              <a:rPr lang="en-US" sz="1800" b="0" i="0" dirty="0">
                <a:solidFill>
                  <a:srgbClr val="23272F"/>
                </a:solidFill>
                <a:effectLst/>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US" sz="1800" b="0" i="0" dirty="0">
                <a:solidFill>
                  <a:srgbClr val="23272F"/>
                </a:solidFill>
                <a:effectLst/>
                <a:latin typeface="Times New Roman" panose="02020603050405020304" pitchFamily="18" charset="0"/>
                <a:cs typeface="Times New Roman" panose="02020603050405020304" pitchFamily="18" charset="0"/>
              </a:rPr>
              <a:t>You can also write your own Hooks by combining the existing ones.</a:t>
            </a:r>
          </a:p>
          <a:p>
            <a:pPr algn="l">
              <a:spcBef>
                <a:spcPts val="600"/>
              </a:spcBef>
            </a:pPr>
            <a:r>
              <a:rPr lang="en-US" sz="1800" b="0" i="0" dirty="0">
                <a:solidFill>
                  <a:srgbClr val="23272F"/>
                </a:solidFill>
                <a:effectLst/>
                <a:latin typeface="Times New Roman" panose="02020603050405020304" pitchFamily="18" charset="0"/>
                <a:cs typeface="Times New Roman" panose="02020603050405020304" pitchFamily="18" charset="0"/>
              </a:rPr>
              <a:t>Hooks are more restrictive than other functions. </a:t>
            </a:r>
          </a:p>
          <a:p>
            <a:pPr marL="285750" indent="-285750" algn="l">
              <a:buFont typeface="Arial" panose="020B0604020202020204" pitchFamily="34" charset="0"/>
              <a:buChar char="•"/>
            </a:pPr>
            <a:r>
              <a:rPr lang="en-US" sz="1800" b="0" i="0" dirty="0">
                <a:solidFill>
                  <a:srgbClr val="23272F"/>
                </a:solidFill>
                <a:effectLst/>
                <a:latin typeface="Times New Roman" panose="02020603050405020304" pitchFamily="18" charset="0"/>
                <a:cs typeface="Times New Roman" panose="02020603050405020304" pitchFamily="18" charset="0"/>
              </a:rPr>
              <a:t>You can only call Hooks </a:t>
            </a:r>
            <a:r>
              <a:rPr lang="en-US" sz="1800" b="0" i="1" dirty="0">
                <a:solidFill>
                  <a:srgbClr val="23272F"/>
                </a:solidFill>
                <a:effectLst/>
                <a:latin typeface="Times New Roman" panose="02020603050405020304" pitchFamily="18" charset="0"/>
                <a:cs typeface="Times New Roman" panose="02020603050405020304" pitchFamily="18" charset="0"/>
              </a:rPr>
              <a:t>at the top</a:t>
            </a:r>
            <a:r>
              <a:rPr lang="en-US" sz="1800" b="0" i="0" dirty="0">
                <a:solidFill>
                  <a:srgbClr val="23272F"/>
                </a:solidFill>
                <a:effectLst/>
                <a:latin typeface="Times New Roman" panose="02020603050405020304" pitchFamily="18" charset="0"/>
                <a:cs typeface="Times New Roman" panose="02020603050405020304" pitchFamily="18" charset="0"/>
              </a:rPr>
              <a:t> of your components (or other Hooks). </a:t>
            </a:r>
          </a:p>
          <a:p>
            <a:pPr marL="285750" indent="-285750" algn="l">
              <a:buFont typeface="Arial" panose="020B0604020202020204" pitchFamily="34" charset="0"/>
              <a:buChar char="•"/>
            </a:pPr>
            <a:r>
              <a:rPr lang="en-US" sz="1800" b="0" i="0" dirty="0">
                <a:solidFill>
                  <a:srgbClr val="23272F"/>
                </a:solidFill>
                <a:effectLst/>
                <a:latin typeface="Times New Roman" panose="02020603050405020304" pitchFamily="18" charset="0"/>
                <a:cs typeface="Times New Roman" panose="02020603050405020304" pitchFamily="18" charset="0"/>
              </a:rPr>
              <a:t>If you want to use </a:t>
            </a:r>
            <a:r>
              <a:rPr lang="en-US" sz="1800" b="0" i="0" dirty="0" err="1">
                <a:solidFill>
                  <a:srgbClr val="23272F"/>
                </a:solidFill>
                <a:effectLst/>
                <a:latin typeface="Times New Roman" panose="02020603050405020304" pitchFamily="18" charset="0"/>
                <a:cs typeface="Times New Roman" panose="02020603050405020304" pitchFamily="18" charset="0"/>
              </a:rPr>
              <a:t>useState</a:t>
            </a:r>
            <a:r>
              <a:rPr lang="en-US" sz="1800" b="0" i="0" dirty="0">
                <a:solidFill>
                  <a:srgbClr val="23272F"/>
                </a:solidFill>
                <a:effectLst/>
                <a:latin typeface="Times New Roman" panose="02020603050405020304" pitchFamily="18" charset="0"/>
                <a:cs typeface="Times New Roman" panose="02020603050405020304" pitchFamily="18" charset="0"/>
              </a:rPr>
              <a:t> in a condition or a loop, extract a new component and put it there.</a:t>
            </a:r>
          </a:p>
        </p:txBody>
      </p:sp>
    </p:spTree>
    <p:extLst>
      <p:ext uri="{BB962C8B-B14F-4D97-AF65-F5344CB8AC3E}">
        <p14:creationId xmlns:p14="http://schemas.microsoft.com/office/powerpoint/2010/main" val="1582103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BEAC-2ED8-1ACD-D4B3-15724C4D0C14}"/>
              </a:ext>
            </a:extLst>
          </p:cNvPr>
          <p:cNvSpPr>
            <a:spLocks noGrp="1"/>
          </p:cNvSpPr>
          <p:nvPr>
            <p:ph type="title"/>
          </p:nvPr>
        </p:nvSpPr>
        <p:spPr/>
        <p:txBody>
          <a:bodyPr/>
          <a:lstStyle/>
          <a:p>
            <a:r>
              <a:rPr lang="en-US" dirty="0"/>
              <a:t>Sharing data between components</a:t>
            </a:r>
            <a:endParaRPr lang="en-VN" dirty="0"/>
          </a:p>
        </p:txBody>
      </p:sp>
      <p:sp>
        <p:nvSpPr>
          <p:cNvPr id="3" name="Slide Number Placeholder 2">
            <a:extLst>
              <a:ext uri="{FF2B5EF4-FFF2-40B4-BE49-F238E27FC236}">
                <a16:creationId xmlns:a16="http://schemas.microsoft.com/office/drawing/2014/main" id="{B7D4DC4B-8844-7468-0828-B047ADF3514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19</a:t>
            </a:fld>
            <a:endParaRPr lang="ja-JP" altLang="en-US"/>
          </a:p>
        </p:txBody>
      </p:sp>
      <p:sp>
        <p:nvSpPr>
          <p:cNvPr id="5" name="TextBox 4">
            <a:extLst>
              <a:ext uri="{FF2B5EF4-FFF2-40B4-BE49-F238E27FC236}">
                <a16:creationId xmlns:a16="http://schemas.microsoft.com/office/drawing/2014/main" id="{21684F3F-5D44-CAF4-5F34-86B3471C0CA6}"/>
              </a:ext>
            </a:extLst>
          </p:cNvPr>
          <p:cNvSpPr txBox="1"/>
          <p:nvPr/>
        </p:nvSpPr>
        <p:spPr>
          <a:xfrm>
            <a:off x="838200" y="1606946"/>
            <a:ext cx="10744200" cy="646331"/>
          </a:xfrm>
          <a:prstGeom prst="rect">
            <a:avLst/>
          </a:prstGeom>
          <a:noFill/>
        </p:spPr>
        <p:txBody>
          <a:bodyPr wrap="square">
            <a:spAutoFit/>
          </a:bodyPr>
          <a:lstStyle/>
          <a:p>
            <a:r>
              <a:rPr lang="en-US" sz="1800" b="0" i="0" dirty="0">
                <a:solidFill>
                  <a:srgbClr val="23272F"/>
                </a:solidFill>
                <a:effectLst/>
                <a:latin typeface="Times New Roman" panose="02020603050405020304" pitchFamily="18" charset="0"/>
                <a:cs typeface="Times New Roman" panose="02020603050405020304" pitchFamily="18" charset="0"/>
              </a:rPr>
              <a:t>In the previous example, each </a:t>
            </a:r>
            <a:r>
              <a:rPr lang="en-US" sz="1800" dirty="0" err="1">
                <a:latin typeface="Times New Roman" panose="02020603050405020304" pitchFamily="18" charset="0"/>
                <a:cs typeface="Times New Roman" panose="02020603050405020304" pitchFamily="18" charset="0"/>
              </a:rPr>
              <a:t>MyButton</a:t>
            </a:r>
            <a:r>
              <a:rPr lang="en-US" sz="1800" b="0" i="0" dirty="0">
                <a:solidFill>
                  <a:srgbClr val="23272F"/>
                </a:solidFill>
                <a:effectLst/>
                <a:latin typeface="Times New Roman" panose="02020603050405020304" pitchFamily="18" charset="0"/>
                <a:cs typeface="Times New Roman" panose="02020603050405020304" pitchFamily="18" charset="0"/>
              </a:rPr>
              <a:t> had its own independent </a:t>
            </a:r>
            <a:r>
              <a:rPr lang="en-US" sz="1800" dirty="0">
                <a:latin typeface="Times New Roman" panose="02020603050405020304" pitchFamily="18" charset="0"/>
                <a:cs typeface="Times New Roman" panose="02020603050405020304" pitchFamily="18" charset="0"/>
              </a:rPr>
              <a:t>count</a:t>
            </a:r>
            <a:r>
              <a:rPr lang="en-US" sz="1800" b="0" i="0" dirty="0">
                <a:solidFill>
                  <a:srgbClr val="23272F"/>
                </a:solidFill>
                <a:effectLst/>
                <a:latin typeface="Times New Roman" panose="02020603050405020304" pitchFamily="18" charset="0"/>
                <a:cs typeface="Times New Roman" panose="02020603050405020304" pitchFamily="18" charset="0"/>
              </a:rPr>
              <a:t>, and when each button was clicked, only the </a:t>
            </a:r>
            <a:r>
              <a:rPr lang="en-US" sz="1800" dirty="0">
                <a:latin typeface="Times New Roman" panose="02020603050405020304" pitchFamily="18" charset="0"/>
                <a:cs typeface="Times New Roman" panose="02020603050405020304" pitchFamily="18" charset="0"/>
              </a:rPr>
              <a:t>count</a:t>
            </a:r>
            <a:r>
              <a:rPr lang="en-US" sz="1800" b="0" i="0" dirty="0">
                <a:solidFill>
                  <a:srgbClr val="23272F"/>
                </a:solidFill>
                <a:effectLst/>
                <a:latin typeface="Times New Roman" panose="02020603050405020304" pitchFamily="18" charset="0"/>
                <a:cs typeface="Times New Roman" panose="02020603050405020304" pitchFamily="18" charset="0"/>
              </a:rPr>
              <a:t> for the button clicked changed:</a:t>
            </a:r>
            <a:endParaRPr lang="en-VN" sz="1800" dirty="0">
              <a:latin typeface="Times New Roman" panose="02020603050405020304" pitchFamily="18" charset="0"/>
              <a:cs typeface="Times New Roman" panose="02020603050405020304" pitchFamily="18" charset="0"/>
            </a:endParaRPr>
          </a:p>
        </p:txBody>
      </p:sp>
      <p:pic>
        <p:nvPicPr>
          <p:cNvPr id="1026" name="Picture 2" descr="Diagram showing a tree of three components, one parent labeled MyApp and two children labeled MyButton. Both MyButton components contain a count with value zero.">
            <a:extLst>
              <a:ext uri="{FF2B5EF4-FFF2-40B4-BE49-F238E27FC236}">
                <a16:creationId xmlns:a16="http://schemas.microsoft.com/office/drawing/2014/main" id="{5866A34F-FD36-1E00-7F79-E7AEDAD1A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235" y="2610678"/>
            <a:ext cx="3591339" cy="2968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same diagram as the previous, with the count of the first child MyButton component highlighted indicating a click with the count value incremented to one. The second MyButton component still contains value zero.">
            <a:extLst>
              <a:ext uri="{FF2B5EF4-FFF2-40B4-BE49-F238E27FC236}">
                <a16:creationId xmlns:a16="http://schemas.microsoft.com/office/drawing/2014/main" id="{F523F859-7AF1-F86B-2BC9-58ACF7996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1330" y="2610678"/>
            <a:ext cx="3314323" cy="298849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5217835-34B5-B556-56D3-FBFF386DB176}"/>
              </a:ext>
            </a:extLst>
          </p:cNvPr>
          <p:cNvSpPr txBox="1"/>
          <p:nvPr/>
        </p:nvSpPr>
        <p:spPr>
          <a:xfrm>
            <a:off x="1123041" y="5863907"/>
            <a:ext cx="4532243" cy="369332"/>
          </a:xfrm>
          <a:prstGeom prst="rect">
            <a:avLst/>
          </a:prstGeom>
          <a:noFill/>
        </p:spPr>
        <p:txBody>
          <a:bodyPr wrap="square">
            <a:spAutoFit/>
          </a:bodyPr>
          <a:lstStyle/>
          <a:p>
            <a:pPr algn="ctr"/>
            <a:r>
              <a:rPr lang="en-US" sz="1800" b="0" i="0" dirty="0">
                <a:solidFill>
                  <a:srgbClr val="78839B"/>
                </a:solidFill>
                <a:effectLst/>
                <a:latin typeface="Times New Roman" panose="02020603050405020304" pitchFamily="18" charset="0"/>
                <a:cs typeface="Times New Roman" panose="02020603050405020304" pitchFamily="18" charset="0"/>
              </a:rPr>
              <a:t>Initially, each </a:t>
            </a:r>
            <a:r>
              <a:rPr lang="en-US" sz="1800" dirty="0" err="1">
                <a:latin typeface="Times New Roman" panose="02020603050405020304" pitchFamily="18" charset="0"/>
                <a:cs typeface="Times New Roman" panose="02020603050405020304" pitchFamily="18" charset="0"/>
              </a:rPr>
              <a:t>MyButton</a:t>
            </a:r>
            <a:r>
              <a:rPr lang="en-US" sz="1800" b="0" i="0" dirty="0" err="1">
                <a:solidFill>
                  <a:srgbClr val="78839B"/>
                </a:solidFill>
                <a:effectLst/>
                <a:latin typeface="Times New Roman" panose="02020603050405020304" pitchFamily="18" charset="0"/>
                <a:cs typeface="Times New Roman" panose="02020603050405020304" pitchFamily="18" charset="0"/>
              </a:rPr>
              <a:t>’s</a:t>
            </a:r>
            <a:r>
              <a:rPr lang="en-US" sz="1800" b="0" i="0" dirty="0">
                <a:solidFill>
                  <a:srgbClr val="78839B"/>
                </a:solidFill>
                <a:effectLst/>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count</a:t>
            </a:r>
            <a:r>
              <a:rPr lang="en-US" sz="1800" b="0" i="0" dirty="0">
                <a:solidFill>
                  <a:srgbClr val="78839B"/>
                </a:solidFill>
                <a:effectLst/>
                <a:latin typeface="Times New Roman" panose="02020603050405020304" pitchFamily="18" charset="0"/>
                <a:cs typeface="Times New Roman" panose="02020603050405020304" pitchFamily="18" charset="0"/>
              </a:rPr>
              <a:t> state is </a:t>
            </a:r>
            <a:r>
              <a:rPr lang="en-US" sz="1800" dirty="0">
                <a:latin typeface="Times New Roman" panose="02020603050405020304" pitchFamily="18" charset="0"/>
                <a:cs typeface="Times New Roman" panose="02020603050405020304" pitchFamily="18" charset="0"/>
              </a:rPr>
              <a:t>0</a:t>
            </a:r>
            <a:endParaRPr lang="en-VN" sz="18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6267D8F-F478-F313-F749-E259402B90EA}"/>
              </a:ext>
            </a:extLst>
          </p:cNvPr>
          <p:cNvSpPr txBox="1"/>
          <p:nvPr/>
        </p:nvSpPr>
        <p:spPr>
          <a:xfrm>
            <a:off x="6536717" y="5863907"/>
            <a:ext cx="4863548" cy="369332"/>
          </a:xfrm>
          <a:prstGeom prst="rect">
            <a:avLst/>
          </a:prstGeom>
          <a:noFill/>
        </p:spPr>
        <p:txBody>
          <a:bodyPr wrap="square">
            <a:spAutoFit/>
          </a:bodyPr>
          <a:lstStyle/>
          <a:p>
            <a:pPr algn="ctr"/>
            <a:r>
              <a:rPr lang="en-US" sz="1800" b="0" i="0" dirty="0">
                <a:solidFill>
                  <a:srgbClr val="78839B"/>
                </a:solidFill>
                <a:effectLst/>
                <a:latin typeface="Times New Roman" panose="02020603050405020304" pitchFamily="18" charset="0"/>
                <a:cs typeface="Times New Roman" panose="02020603050405020304" pitchFamily="18" charset="0"/>
              </a:rPr>
              <a:t>The first </a:t>
            </a:r>
            <a:r>
              <a:rPr lang="en-US" sz="1800" dirty="0" err="1">
                <a:latin typeface="Times New Roman" panose="02020603050405020304" pitchFamily="18" charset="0"/>
                <a:cs typeface="Times New Roman" panose="02020603050405020304" pitchFamily="18" charset="0"/>
              </a:rPr>
              <a:t>MyButton</a:t>
            </a:r>
            <a:r>
              <a:rPr lang="en-US" sz="1800" b="0" i="0" dirty="0">
                <a:solidFill>
                  <a:srgbClr val="78839B"/>
                </a:solidFill>
                <a:effectLst/>
                <a:latin typeface="Times New Roman" panose="02020603050405020304" pitchFamily="18" charset="0"/>
                <a:cs typeface="Times New Roman" panose="02020603050405020304" pitchFamily="18" charset="0"/>
              </a:rPr>
              <a:t> updates its </a:t>
            </a:r>
            <a:r>
              <a:rPr lang="en-US" sz="1800" dirty="0">
                <a:latin typeface="Times New Roman" panose="02020603050405020304" pitchFamily="18" charset="0"/>
                <a:cs typeface="Times New Roman" panose="02020603050405020304" pitchFamily="18" charset="0"/>
              </a:rPr>
              <a:t>count</a:t>
            </a:r>
            <a:r>
              <a:rPr lang="en-US" sz="1800" b="0" i="0" dirty="0">
                <a:solidFill>
                  <a:srgbClr val="78839B"/>
                </a:solidFill>
                <a:effectLst/>
                <a:latin typeface="Times New Roman" panose="02020603050405020304" pitchFamily="18" charset="0"/>
                <a:cs typeface="Times New Roman" panose="02020603050405020304" pitchFamily="18" charset="0"/>
              </a:rPr>
              <a:t> to </a:t>
            </a:r>
            <a:r>
              <a:rPr lang="en-US" sz="1800" dirty="0">
                <a:latin typeface="Times New Roman" panose="02020603050405020304" pitchFamily="18" charset="0"/>
                <a:cs typeface="Times New Roman" panose="02020603050405020304" pitchFamily="18" charset="0"/>
              </a:rPr>
              <a:t>1</a:t>
            </a:r>
            <a:endParaRPr lang="en-VN" sz="18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7A72494-6946-7DBC-B9A3-8E72C91C943B}"/>
              </a:ext>
            </a:extLst>
          </p:cNvPr>
          <p:cNvSpPr txBox="1"/>
          <p:nvPr/>
        </p:nvSpPr>
        <p:spPr>
          <a:xfrm>
            <a:off x="1000705" y="6288215"/>
            <a:ext cx="9624948" cy="369332"/>
          </a:xfrm>
          <a:prstGeom prst="rect">
            <a:avLst/>
          </a:prstGeom>
          <a:noFill/>
        </p:spPr>
        <p:txBody>
          <a:bodyPr wrap="square">
            <a:spAutoFit/>
          </a:bodyPr>
          <a:lstStyle/>
          <a:p>
            <a:r>
              <a:rPr lang="en-US" sz="1800" b="0" i="0" dirty="0">
                <a:solidFill>
                  <a:srgbClr val="23272F"/>
                </a:solidFill>
                <a:effectLst/>
                <a:latin typeface="Times New Roman" panose="02020603050405020304" pitchFamily="18" charset="0"/>
                <a:cs typeface="Times New Roman" panose="02020603050405020304" pitchFamily="18" charset="0"/>
              </a:rPr>
              <a:t>However, often you’ll need components to </a:t>
            </a:r>
            <a:r>
              <a:rPr lang="en-US" sz="1800" b="0" i="1" dirty="0">
                <a:solidFill>
                  <a:srgbClr val="23272F"/>
                </a:solidFill>
                <a:effectLst/>
                <a:latin typeface="Times New Roman" panose="02020603050405020304" pitchFamily="18" charset="0"/>
                <a:cs typeface="Times New Roman" panose="02020603050405020304" pitchFamily="18" charset="0"/>
              </a:rPr>
              <a:t>share data and always update together</a:t>
            </a:r>
            <a:r>
              <a:rPr lang="en-US" sz="1800" b="0" i="0" dirty="0">
                <a:solidFill>
                  <a:srgbClr val="23272F"/>
                </a:solidFill>
                <a:effectLst/>
                <a:latin typeface="Times New Roman" panose="02020603050405020304" pitchFamily="18" charset="0"/>
                <a:cs typeface="Times New Roman" panose="02020603050405020304" pitchFamily="18" charset="0"/>
              </a:rPr>
              <a:t>.</a:t>
            </a:r>
            <a:endParaRPr lang="en-V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516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8677E7-17C2-BE48-96AD-56B267C29DBF}"/>
              </a:ext>
            </a:extLst>
          </p:cNvPr>
          <p:cNvSpPr>
            <a:spLocks noGrp="1"/>
          </p:cNvSpPr>
          <p:nvPr>
            <p:ph type="title"/>
          </p:nvPr>
        </p:nvSpPr>
        <p:spPr/>
        <p:txBody>
          <a:bodyPr/>
          <a:lstStyle/>
          <a:p>
            <a:r>
              <a:rPr lang="en-US" b="0" dirty="0"/>
              <a:t>Quick Start</a:t>
            </a:r>
            <a:endParaRPr lang="en-VN" dirty="0"/>
          </a:p>
        </p:txBody>
      </p:sp>
      <p:sp>
        <p:nvSpPr>
          <p:cNvPr id="6" name="Text Placeholder 5">
            <a:extLst>
              <a:ext uri="{FF2B5EF4-FFF2-40B4-BE49-F238E27FC236}">
                <a16:creationId xmlns:a16="http://schemas.microsoft.com/office/drawing/2014/main" id="{BF04CEEF-10AC-6C4F-A91A-7706DA59D598}"/>
              </a:ext>
            </a:extLst>
          </p:cNvPr>
          <p:cNvSpPr>
            <a:spLocks noGrp="1"/>
          </p:cNvSpPr>
          <p:nvPr>
            <p:ph type="body" idx="1"/>
          </p:nvPr>
        </p:nvSpPr>
        <p:spPr>
          <a:xfrm>
            <a:off x="172277" y="4463512"/>
            <a:ext cx="8865705" cy="2394487"/>
          </a:xfrm>
        </p:spPr>
        <p:txBody>
          <a:bodyPr numCol="2"/>
          <a:lstStyle/>
          <a:p>
            <a:pPr marL="571500" indent="-342900">
              <a:buClr>
                <a:schemeClr val="bg1"/>
              </a:buClr>
              <a:buFont typeface="Arial" panose="020B0604020202020204" pitchFamily="34" charset="0"/>
              <a:buChar char="•"/>
            </a:pPr>
            <a:r>
              <a:rPr lang="en-US" sz="1800" dirty="0"/>
              <a:t>Creating and nesting components </a:t>
            </a:r>
          </a:p>
          <a:p>
            <a:pPr marL="571500" indent="-342900">
              <a:buClr>
                <a:schemeClr val="bg1"/>
              </a:buClr>
              <a:buFont typeface="Arial" panose="020B0604020202020204" pitchFamily="34" charset="0"/>
              <a:buChar char="•"/>
            </a:pPr>
            <a:r>
              <a:rPr lang="en-US" sz="1800" dirty="0"/>
              <a:t>Writing markup with JSX</a:t>
            </a:r>
          </a:p>
          <a:p>
            <a:pPr marL="571500" indent="-342900">
              <a:buClr>
                <a:schemeClr val="bg1"/>
              </a:buClr>
              <a:buFont typeface="Arial" panose="020B0604020202020204" pitchFamily="34" charset="0"/>
              <a:buChar char="•"/>
            </a:pPr>
            <a:r>
              <a:rPr lang="en-US" sz="1800" dirty="0"/>
              <a:t>Adding styles</a:t>
            </a:r>
          </a:p>
          <a:p>
            <a:pPr marL="571500" indent="-342900">
              <a:buClr>
                <a:schemeClr val="bg1"/>
              </a:buClr>
              <a:buFont typeface="Arial" panose="020B0604020202020204" pitchFamily="34" charset="0"/>
              <a:buChar char="•"/>
            </a:pPr>
            <a:r>
              <a:rPr lang="en-US" sz="1800" dirty="0"/>
              <a:t>Displaying data</a:t>
            </a:r>
          </a:p>
          <a:p>
            <a:pPr marL="571500" indent="-342900">
              <a:buClr>
                <a:schemeClr val="bg1"/>
              </a:buClr>
              <a:buFont typeface="Arial" panose="020B0604020202020204" pitchFamily="34" charset="0"/>
              <a:buChar char="•"/>
            </a:pPr>
            <a:r>
              <a:rPr lang="en-US" sz="1800" dirty="0"/>
              <a:t>Conditional rendering</a:t>
            </a:r>
          </a:p>
          <a:p>
            <a:pPr marL="571500" indent="-342900">
              <a:buClr>
                <a:schemeClr val="bg1"/>
              </a:buClr>
              <a:buFont typeface="Arial" panose="020B0604020202020204" pitchFamily="34" charset="0"/>
              <a:buChar char="•"/>
            </a:pPr>
            <a:r>
              <a:rPr lang="en-US" sz="1800" dirty="0"/>
              <a:t>Rendering lists</a:t>
            </a:r>
          </a:p>
          <a:p>
            <a:pPr marL="571500" indent="-342900">
              <a:buClr>
                <a:schemeClr val="bg1"/>
              </a:buClr>
              <a:buFont typeface="Arial" panose="020B0604020202020204" pitchFamily="34" charset="0"/>
              <a:buChar char="•"/>
            </a:pPr>
            <a:r>
              <a:rPr lang="en-US" sz="1800" dirty="0"/>
              <a:t>Responding to events</a:t>
            </a:r>
          </a:p>
          <a:p>
            <a:pPr marL="571500" indent="-342900">
              <a:buClr>
                <a:schemeClr val="bg1"/>
              </a:buClr>
              <a:buFont typeface="Arial" panose="020B0604020202020204" pitchFamily="34" charset="0"/>
              <a:buChar char="•"/>
            </a:pPr>
            <a:r>
              <a:rPr lang="en-US" sz="1800" dirty="0"/>
              <a:t>Updating the screen</a:t>
            </a:r>
          </a:p>
          <a:p>
            <a:pPr marL="571500" indent="-342900">
              <a:buClr>
                <a:schemeClr val="bg1"/>
              </a:buClr>
              <a:buFont typeface="Arial" panose="020B0604020202020204" pitchFamily="34" charset="0"/>
              <a:buChar char="•"/>
            </a:pPr>
            <a:r>
              <a:rPr lang="en-US" sz="1800" dirty="0"/>
              <a:t>Using Hooks</a:t>
            </a:r>
          </a:p>
          <a:p>
            <a:pPr marL="571500" indent="-342900">
              <a:buClr>
                <a:schemeClr val="bg1"/>
              </a:buClr>
              <a:buFont typeface="Arial" panose="020B0604020202020204" pitchFamily="34" charset="0"/>
              <a:buChar char="•"/>
            </a:pPr>
            <a:r>
              <a:rPr lang="en-US" sz="1800" dirty="0"/>
              <a:t>Sharing data between components</a:t>
            </a:r>
            <a:endParaRPr lang="en-VN" sz="1800" dirty="0"/>
          </a:p>
          <a:p>
            <a:endParaRPr lang="en-VN" sz="1800" dirty="0"/>
          </a:p>
        </p:txBody>
      </p:sp>
      <p:sp>
        <p:nvSpPr>
          <p:cNvPr id="4" name="Slide Number Placeholder 3">
            <a:extLst>
              <a:ext uri="{FF2B5EF4-FFF2-40B4-BE49-F238E27FC236}">
                <a16:creationId xmlns:a16="http://schemas.microsoft.com/office/drawing/2014/main" id="{3A109680-18A4-9247-A67C-AF271420E62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a:t>
            </a:fld>
            <a:endParaRPr lang="ja-JP" altLang="en-US"/>
          </a:p>
        </p:txBody>
      </p:sp>
    </p:spTree>
    <p:extLst>
      <p:ext uri="{BB962C8B-B14F-4D97-AF65-F5344CB8AC3E}">
        <p14:creationId xmlns:p14="http://schemas.microsoft.com/office/powerpoint/2010/main" val="2398829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320C77-BE3D-4987-F9A1-6DD6945E57E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20</a:t>
            </a:fld>
            <a:endParaRPr lang="ja-JP" altLang="en-US"/>
          </a:p>
        </p:txBody>
      </p:sp>
      <p:sp>
        <p:nvSpPr>
          <p:cNvPr id="6" name="TextBox 5">
            <a:extLst>
              <a:ext uri="{FF2B5EF4-FFF2-40B4-BE49-F238E27FC236}">
                <a16:creationId xmlns:a16="http://schemas.microsoft.com/office/drawing/2014/main" id="{001FBFF3-8678-C8EB-4A4E-4FE98C1D925F}"/>
              </a:ext>
            </a:extLst>
          </p:cNvPr>
          <p:cNvSpPr txBox="1"/>
          <p:nvPr/>
        </p:nvSpPr>
        <p:spPr>
          <a:xfrm>
            <a:off x="434010" y="828286"/>
            <a:ext cx="10919790" cy="1000274"/>
          </a:xfrm>
          <a:prstGeom prst="rect">
            <a:avLst/>
          </a:prstGeom>
          <a:noFill/>
        </p:spPr>
        <p:txBody>
          <a:bodyPr wrap="square">
            <a:spAutoFit/>
          </a:bodyPr>
          <a:lstStyle/>
          <a:p>
            <a:pPr algn="l"/>
            <a:r>
              <a:rPr lang="en-US" sz="1800" b="0" i="0" dirty="0">
                <a:solidFill>
                  <a:srgbClr val="23272F"/>
                </a:solidFill>
                <a:effectLst/>
                <a:latin typeface="Times New Roman" panose="02020603050405020304" pitchFamily="18" charset="0"/>
                <a:cs typeface="Times New Roman" panose="02020603050405020304" pitchFamily="18" charset="0"/>
              </a:rPr>
              <a:t>To make both </a:t>
            </a:r>
            <a:r>
              <a:rPr lang="en-US" sz="1800" b="0" i="0" dirty="0" err="1">
                <a:solidFill>
                  <a:srgbClr val="23272F"/>
                </a:solidFill>
                <a:effectLst/>
                <a:latin typeface="Times New Roman" panose="02020603050405020304" pitchFamily="18" charset="0"/>
                <a:cs typeface="Times New Roman" panose="02020603050405020304" pitchFamily="18" charset="0"/>
              </a:rPr>
              <a:t>MyButton</a:t>
            </a:r>
            <a:r>
              <a:rPr lang="en-US" sz="1800" b="0" i="0" dirty="0">
                <a:solidFill>
                  <a:srgbClr val="23272F"/>
                </a:solidFill>
                <a:effectLst/>
                <a:latin typeface="Times New Roman" panose="02020603050405020304" pitchFamily="18" charset="0"/>
                <a:cs typeface="Times New Roman" panose="02020603050405020304" pitchFamily="18" charset="0"/>
              </a:rPr>
              <a:t> components display the same count and update together, you need to move the state from the individual buttons “upwards” to the closest component containing all of them.</a:t>
            </a:r>
          </a:p>
          <a:p>
            <a:pPr algn="l">
              <a:spcBef>
                <a:spcPts val="600"/>
              </a:spcBef>
            </a:pPr>
            <a:r>
              <a:rPr lang="en-US" sz="1800" b="0" i="0" dirty="0">
                <a:solidFill>
                  <a:srgbClr val="23272F"/>
                </a:solidFill>
                <a:effectLst/>
                <a:latin typeface="Times New Roman" panose="02020603050405020304" pitchFamily="18" charset="0"/>
                <a:cs typeface="Times New Roman" panose="02020603050405020304" pitchFamily="18" charset="0"/>
              </a:rPr>
              <a:t>In this example, it is </a:t>
            </a:r>
            <a:r>
              <a:rPr lang="en-US" sz="1800" b="0" i="0" dirty="0" err="1">
                <a:solidFill>
                  <a:srgbClr val="23272F"/>
                </a:solidFill>
                <a:effectLst/>
                <a:latin typeface="Times New Roman" panose="02020603050405020304" pitchFamily="18" charset="0"/>
                <a:cs typeface="Times New Roman" panose="02020603050405020304" pitchFamily="18" charset="0"/>
              </a:rPr>
              <a:t>MyApp</a:t>
            </a:r>
            <a:r>
              <a:rPr lang="en-US" sz="1800" b="0" i="0" dirty="0">
                <a:solidFill>
                  <a:srgbClr val="23272F"/>
                </a:solidFill>
                <a:effectLst/>
                <a:latin typeface="Times New Roman" panose="02020603050405020304" pitchFamily="18" charset="0"/>
                <a:cs typeface="Times New Roman" panose="02020603050405020304" pitchFamily="18" charset="0"/>
              </a:rPr>
              <a:t>:</a:t>
            </a:r>
          </a:p>
        </p:txBody>
      </p:sp>
      <p:pic>
        <p:nvPicPr>
          <p:cNvPr id="2050" name="Picture 2" descr="Diagram showing a tree of three components, one parent labeled MyApp and two children labeled MyButton. MyApp contains a count value of zero which is passed down to both of the MyButton components, which also show value zero.">
            <a:extLst>
              <a:ext uri="{FF2B5EF4-FFF2-40B4-BE49-F238E27FC236}">
                <a16:creationId xmlns:a16="http://schemas.microsoft.com/office/drawing/2014/main" id="{E5A81407-2B88-331C-3DC5-A3F346D6B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3668" y="2086116"/>
            <a:ext cx="3134777" cy="29433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same diagram as the previous, with the count of the parent MyApp component highlighted indicating a click with the value incremented to one. The flow to both of the children MyButton components is also highlighted, and the count value in each child is set to one indicating the value was passed down.">
            <a:extLst>
              <a:ext uri="{FF2B5EF4-FFF2-40B4-BE49-F238E27FC236}">
                <a16:creationId xmlns:a16="http://schemas.microsoft.com/office/drawing/2014/main" id="{BD5C1E9C-37CF-601C-0EA8-B3D7998CD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1352" y="2014330"/>
            <a:ext cx="3211233" cy="30151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D31F969-5AD4-C31C-4B73-7C4A99AB0D6D}"/>
              </a:ext>
            </a:extLst>
          </p:cNvPr>
          <p:cNvSpPr txBox="1"/>
          <p:nvPr/>
        </p:nvSpPr>
        <p:spPr>
          <a:xfrm>
            <a:off x="953838" y="5286997"/>
            <a:ext cx="4174435" cy="646331"/>
          </a:xfrm>
          <a:prstGeom prst="rect">
            <a:avLst/>
          </a:prstGeom>
          <a:noFill/>
        </p:spPr>
        <p:txBody>
          <a:bodyPr wrap="square">
            <a:spAutoFit/>
          </a:bodyPr>
          <a:lstStyle/>
          <a:p>
            <a:pPr algn="ctr"/>
            <a:r>
              <a:rPr lang="en-US" sz="1800" b="0" i="0" dirty="0">
                <a:solidFill>
                  <a:srgbClr val="78839B"/>
                </a:solidFill>
                <a:effectLst/>
                <a:latin typeface="Times New Roman" panose="02020603050405020304" pitchFamily="18" charset="0"/>
                <a:cs typeface="Times New Roman" panose="02020603050405020304" pitchFamily="18" charset="0"/>
              </a:rPr>
              <a:t>Initially, </a:t>
            </a:r>
            <a:r>
              <a:rPr lang="en-US" sz="1800" dirty="0" err="1">
                <a:latin typeface="Times New Roman" panose="02020603050405020304" pitchFamily="18" charset="0"/>
                <a:cs typeface="Times New Roman" panose="02020603050405020304" pitchFamily="18" charset="0"/>
              </a:rPr>
              <a:t>MyApp</a:t>
            </a:r>
            <a:r>
              <a:rPr lang="en-US" sz="1800" b="0" i="0" dirty="0" err="1">
                <a:solidFill>
                  <a:srgbClr val="78839B"/>
                </a:solidFill>
                <a:effectLst/>
                <a:latin typeface="Times New Roman" panose="02020603050405020304" pitchFamily="18" charset="0"/>
                <a:cs typeface="Times New Roman" panose="02020603050405020304" pitchFamily="18" charset="0"/>
              </a:rPr>
              <a:t>’s</a:t>
            </a:r>
            <a:r>
              <a:rPr lang="en-US" sz="1800" b="0" i="0" dirty="0">
                <a:solidFill>
                  <a:srgbClr val="78839B"/>
                </a:solidFill>
                <a:effectLst/>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count</a:t>
            </a:r>
            <a:r>
              <a:rPr lang="en-US" sz="1800" b="0" i="0" dirty="0">
                <a:solidFill>
                  <a:srgbClr val="78839B"/>
                </a:solidFill>
                <a:effectLst/>
                <a:latin typeface="Times New Roman" panose="02020603050405020304" pitchFamily="18" charset="0"/>
                <a:cs typeface="Times New Roman" panose="02020603050405020304" pitchFamily="18" charset="0"/>
              </a:rPr>
              <a:t> state is </a:t>
            </a:r>
            <a:r>
              <a:rPr lang="en-US" sz="1800" dirty="0">
                <a:latin typeface="Times New Roman" panose="02020603050405020304" pitchFamily="18" charset="0"/>
                <a:cs typeface="Times New Roman" panose="02020603050405020304" pitchFamily="18" charset="0"/>
              </a:rPr>
              <a:t>0</a:t>
            </a:r>
            <a:r>
              <a:rPr lang="en-US" sz="1800" b="0" i="0" dirty="0">
                <a:solidFill>
                  <a:srgbClr val="78839B"/>
                </a:solidFill>
                <a:effectLst/>
                <a:latin typeface="Times New Roman" panose="02020603050405020304" pitchFamily="18" charset="0"/>
                <a:cs typeface="Times New Roman" panose="02020603050405020304" pitchFamily="18" charset="0"/>
              </a:rPr>
              <a:t> and is passed down to both children</a:t>
            </a:r>
            <a:endParaRPr lang="en-VN" sz="18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6C87BD8-DC24-090F-EB99-320C51AD1D8D}"/>
              </a:ext>
            </a:extLst>
          </p:cNvPr>
          <p:cNvSpPr txBox="1"/>
          <p:nvPr/>
        </p:nvSpPr>
        <p:spPr>
          <a:xfrm>
            <a:off x="6232394" y="5215211"/>
            <a:ext cx="3949148" cy="646331"/>
          </a:xfrm>
          <a:prstGeom prst="rect">
            <a:avLst/>
          </a:prstGeom>
          <a:noFill/>
        </p:spPr>
        <p:txBody>
          <a:bodyPr wrap="square">
            <a:spAutoFit/>
          </a:bodyPr>
          <a:lstStyle/>
          <a:p>
            <a:pPr algn="ctr"/>
            <a:r>
              <a:rPr lang="en-US" sz="1800" b="0" i="0" dirty="0">
                <a:solidFill>
                  <a:srgbClr val="78839B"/>
                </a:solidFill>
                <a:effectLst/>
                <a:latin typeface="Times New Roman" panose="02020603050405020304" pitchFamily="18" charset="0"/>
                <a:cs typeface="Times New Roman" panose="02020603050405020304" pitchFamily="18" charset="0"/>
              </a:rPr>
              <a:t>On click, </a:t>
            </a:r>
            <a:r>
              <a:rPr lang="en-US" sz="1800" dirty="0" err="1">
                <a:latin typeface="Times New Roman" panose="02020603050405020304" pitchFamily="18" charset="0"/>
                <a:cs typeface="Times New Roman" panose="02020603050405020304" pitchFamily="18" charset="0"/>
              </a:rPr>
              <a:t>MyApp</a:t>
            </a:r>
            <a:r>
              <a:rPr lang="en-US" sz="1800" b="0" i="0" dirty="0">
                <a:solidFill>
                  <a:srgbClr val="78839B"/>
                </a:solidFill>
                <a:effectLst/>
                <a:latin typeface="Times New Roman" panose="02020603050405020304" pitchFamily="18" charset="0"/>
                <a:cs typeface="Times New Roman" panose="02020603050405020304" pitchFamily="18" charset="0"/>
              </a:rPr>
              <a:t> updates its </a:t>
            </a:r>
            <a:r>
              <a:rPr lang="en-US" sz="1800" dirty="0">
                <a:latin typeface="Times New Roman" panose="02020603050405020304" pitchFamily="18" charset="0"/>
                <a:cs typeface="Times New Roman" panose="02020603050405020304" pitchFamily="18" charset="0"/>
              </a:rPr>
              <a:t>count</a:t>
            </a:r>
            <a:r>
              <a:rPr lang="en-US" sz="1800" b="0" i="0" dirty="0">
                <a:solidFill>
                  <a:srgbClr val="78839B"/>
                </a:solidFill>
                <a:effectLst/>
                <a:latin typeface="Times New Roman" panose="02020603050405020304" pitchFamily="18" charset="0"/>
                <a:cs typeface="Times New Roman" panose="02020603050405020304" pitchFamily="18" charset="0"/>
              </a:rPr>
              <a:t> state to </a:t>
            </a:r>
            <a:r>
              <a:rPr lang="en-US" sz="1800" dirty="0">
                <a:latin typeface="Times New Roman" panose="02020603050405020304" pitchFamily="18" charset="0"/>
                <a:cs typeface="Times New Roman" panose="02020603050405020304" pitchFamily="18" charset="0"/>
              </a:rPr>
              <a:t>1</a:t>
            </a:r>
            <a:r>
              <a:rPr lang="en-US" sz="1800" b="0" i="0" dirty="0">
                <a:solidFill>
                  <a:srgbClr val="78839B"/>
                </a:solidFill>
                <a:effectLst/>
                <a:latin typeface="Times New Roman" panose="02020603050405020304" pitchFamily="18" charset="0"/>
                <a:cs typeface="Times New Roman" panose="02020603050405020304" pitchFamily="18" charset="0"/>
              </a:rPr>
              <a:t> and passes it down to both children</a:t>
            </a:r>
            <a:endParaRPr lang="en-VN" sz="1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035FFEE-62F3-E135-2BCF-DB6B48EBE943}"/>
              </a:ext>
            </a:extLst>
          </p:cNvPr>
          <p:cNvSpPr txBox="1"/>
          <p:nvPr/>
        </p:nvSpPr>
        <p:spPr>
          <a:xfrm>
            <a:off x="533400" y="6029714"/>
            <a:ext cx="11221277" cy="646331"/>
          </a:xfrm>
          <a:prstGeom prst="rect">
            <a:avLst/>
          </a:prstGeom>
          <a:noFill/>
        </p:spPr>
        <p:txBody>
          <a:bodyPr wrap="square">
            <a:spAutoFit/>
          </a:bodyPr>
          <a:lstStyle/>
          <a:p>
            <a:r>
              <a:rPr lang="en-US" sz="1800" b="0" i="0" dirty="0">
                <a:solidFill>
                  <a:srgbClr val="23272F"/>
                </a:solidFill>
                <a:effectLst/>
                <a:latin typeface="Times New Roman" panose="02020603050405020304" pitchFamily="18" charset="0"/>
                <a:cs typeface="Times New Roman" panose="02020603050405020304" pitchFamily="18" charset="0"/>
              </a:rPr>
              <a:t>Now when you click either button, the </a:t>
            </a:r>
            <a:r>
              <a:rPr lang="en-US" sz="1800" dirty="0">
                <a:latin typeface="Times New Roman" panose="02020603050405020304" pitchFamily="18" charset="0"/>
                <a:cs typeface="Times New Roman" panose="02020603050405020304" pitchFamily="18" charset="0"/>
              </a:rPr>
              <a:t>count</a:t>
            </a:r>
            <a:r>
              <a:rPr lang="en-US" sz="1800" b="0" i="0" dirty="0">
                <a:solidFill>
                  <a:srgbClr val="23272F"/>
                </a:solidFill>
                <a:effectLst/>
                <a:latin typeface="Times New Roman" panose="02020603050405020304" pitchFamily="18" charset="0"/>
                <a:cs typeface="Times New Roman" panose="02020603050405020304" pitchFamily="18" charset="0"/>
              </a:rPr>
              <a:t> in </a:t>
            </a:r>
            <a:r>
              <a:rPr lang="en-US" sz="1800" dirty="0" err="1">
                <a:latin typeface="Times New Roman" panose="02020603050405020304" pitchFamily="18" charset="0"/>
                <a:cs typeface="Times New Roman" panose="02020603050405020304" pitchFamily="18" charset="0"/>
              </a:rPr>
              <a:t>MyApp</a:t>
            </a:r>
            <a:r>
              <a:rPr lang="en-US" sz="1800" b="0" i="0" dirty="0">
                <a:solidFill>
                  <a:srgbClr val="23272F"/>
                </a:solidFill>
                <a:effectLst/>
                <a:latin typeface="Times New Roman" panose="02020603050405020304" pitchFamily="18" charset="0"/>
                <a:cs typeface="Times New Roman" panose="02020603050405020304" pitchFamily="18" charset="0"/>
              </a:rPr>
              <a:t> will change, which will change both of the counts in </a:t>
            </a:r>
            <a:r>
              <a:rPr lang="en-US" sz="1800" dirty="0" err="1">
                <a:latin typeface="Times New Roman" panose="02020603050405020304" pitchFamily="18" charset="0"/>
                <a:cs typeface="Times New Roman" panose="02020603050405020304" pitchFamily="18" charset="0"/>
              </a:rPr>
              <a:t>MyButton</a:t>
            </a:r>
            <a:r>
              <a:rPr lang="en-US" sz="1800" b="0" i="0" dirty="0">
                <a:solidFill>
                  <a:srgbClr val="23272F"/>
                </a:solidFill>
                <a:effectLst/>
                <a:latin typeface="Times New Roman" panose="02020603050405020304" pitchFamily="18" charset="0"/>
                <a:cs typeface="Times New Roman" panose="02020603050405020304" pitchFamily="18" charset="0"/>
              </a:rPr>
              <a:t>. Here’s how you can express this in code.</a:t>
            </a:r>
            <a:endParaRPr lang="en-V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0517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467DA9-7739-6B9C-8DE0-63F3251475F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21</a:t>
            </a:fld>
            <a:endParaRPr lang="ja-JP" altLang="en-US"/>
          </a:p>
        </p:txBody>
      </p:sp>
      <p:sp>
        <p:nvSpPr>
          <p:cNvPr id="4" name="TextBox 3">
            <a:extLst>
              <a:ext uri="{FF2B5EF4-FFF2-40B4-BE49-F238E27FC236}">
                <a16:creationId xmlns:a16="http://schemas.microsoft.com/office/drawing/2014/main" id="{52A13C4B-D56B-629B-0840-E7A3495778B6}"/>
              </a:ext>
            </a:extLst>
          </p:cNvPr>
          <p:cNvSpPr txBox="1"/>
          <p:nvPr/>
        </p:nvSpPr>
        <p:spPr>
          <a:xfrm>
            <a:off x="503583" y="654494"/>
            <a:ext cx="6096000" cy="369332"/>
          </a:xfrm>
          <a:prstGeom prst="rect">
            <a:avLst/>
          </a:prstGeom>
          <a:noFill/>
        </p:spPr>
        <p:txBody>
          <a:bodyPr wrap="square">
            <a:spAutoFit/>
          </a:bodyPr>
          <a:lstStyle/>
          <a:p>
            <a:r>
              <a:rPr lang="en-US" sz="1800" b="0" i="0" dirty="0">
                <a:solidFill>
                  <a:srgbClr val="23272F"/>
                </a:solidFill>
                <a:effectLst/>
                <a:latin typeface="Times New Roman" panose="02020603050405020304" pitchFamily="18" charset="0"/>
                <a:cs typeface="Times New Roman" panose="02020603050405020304" pitchFamily="18" charset="0"/>
              </a:rPr>
              <a:t>First, </a:t>
            </a:r>
            <a:r>
              <a:rPr lang="en-US" sz="1800" b="0" i="1" dirty="0">
                <a:solidFill>
                  <a:srgbClr val="23272F"/>
                </a:solidFill>
                <a:effectLst/>
                <a:latin typeface="Times New Roman" panose="02020603050405020304" pitchFamily="18" charset="0"/>
                <a:cs typeface="Times New Roman" panose="02020603050405020304" pitchFamily="18" charset="0"/>
              </a:rPr>
              <a:t>move the state up</a:t>
            </a:r>
            <a:r>
              <a:rPr lang="en-US" sz="1800" b="0" i="0" dirty="0">
                <a:solidFill>
                  <a:srgbClr val="23272F"/>
                </a:solidFill>
                <a:effectLst/>
                <a:latin typeface="Times New Roman" panose="02020603050405020304" pitchFamily="18" charset="0"/>
                <a:cs typeface="Times New Roman" panose="02020603050405020304" pitchFamily="18" charset="0"/>
              </a:rPr>
              <a:t> from </a:t>
            </a:r>
            <a:r>
              <a:rPr lang="en-US" sz="1800" dirty="0" err="1">
                <a:latin typeface="Times New Roman" panose="02020603050405020304" pitchFamily="18" charset="0"/>
                <a:cs typeface="Times New Roman" panose="02020603050405020304" pitchFamily="18" charset="0"/>
              </a:rPr>
              <a:t>MyButton</a:t>
            </a:r>
            <a:r>
              <a:rPr lang="en-US" sz="1800" b="0" i="0" dirty="0">
                <a:solidFill>
                  <a:srgbClr val="23272F"/>
                </a:solidFill>
                <a:effectLst/>
                <a:latin typeface="Times New Roman" panose="02020603050405020304" pitchFamily="18" charset="0"/>
                <a:cs typeface="Times New Roman" panose="02020603050405020304" pitchFamily="18" charset="0"/>
              </a:rPr>
              <a:t> into </a:t>
            </a:r>
            <a:r>
              <a:rPr lang="en-US" sz="1800" dirty="0" err="1">
                <a:latin typeface="Times New Roman" panose="02020603050405020304" pitchFamily="18" charset="0"/>
                <a:cs typeface="Times New Roman" panose="02020603050405020304" pitchFamily="18" charset="0"/>
              </a:rPr>
              <a:t>MyApp</a:t>
            </a:r>
            <a:r>
              <a:rPr lang="en-US" sz="1800" b="0" i="0" dirty="0">
                <a:solidFill>
                  <a:srgbClr val="23272F"/>
                </a:solidFill>
                <a:effectLst/>
                <a:latin typeface="Times New Roman" panose="02020603050405020304" pitchFamily="18" charset="0"/>
                <a:cs typeface="Times New Roman" panose="02020603050405020304" pitchFamily="18" charset="0"/>
              </a:rPr>
              <a:t>:</a:t>
            </a:r>
            <a:endParaRPr lang="en-VN" sz="1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36E3087-13BE-549B-ABF5-D0C4EE257869}"/>
              </a:ext>
            </a:extLst>
          </p:cNvPr>
          <p:cNvSpPr txBox="1"/>
          <p:nvPr/>
        </p:nvSpPr>
        <p:spPr>
          <a:xfrm>
            <a:off x="675861" y="1127398"/>
            <a:ext cx="6096000" cy="5355312"/>
          </a:xfrm>
          <a:prstGeom prst="rect">
            <a:avLst/>
          </a:prstGeom>
          <a:noFill/>
        </p:spPr>
        <p:txBody>
          <a:bodyPr wrap="square">
            <a:spAutoFit/>
          </a:bodyPr>
          <a:lstStyle/>
          <a:p>
            <a:r>
              <a:rPr lang="en-US" sz="1800" b="0" dirty="0">
                <a:solidFill>
                  <a:srgbClr val="F2590C"/>
                </a:solidFill>
                <a:effectLst/>
                <a:latin typeface="var(--font-monospace)"/>
              </a:rPr>
              <a:t>export</a:t>
            </a:r>
            <a:r>
              <a:rPr lang="en-US" sz="1800" b="0" dirty="0">
                <a:solidFill>
                  <a:srgbClr val="5C6773"/>
                </a:solidFill>
                <a:effectLst/>
                <a:latin typeface="var(--font-monospace)"/>
              </a:rPr>
              <a:t> </a:t>
            </a:r>
            <a:r>
              <a:rPr lang="en-US" sz="1800" b="0" dirty="0">
                <a:solidFill>
                  <a:srgbClr val="F2590C"/>
                </a:solidFill>
                <a:effectLst/>
                <a:latin typeface="var(--font-monospace)"/>
              </a:rPr>
              <a:t>default</a:t>
            </a:r>
            <a:r>
              <a:rPr lang="en-US" sz="1800" b="0" dirty="0">
                <a:solidFill>
                  <a:srgbClr val="5C6773"/>
                </a:solidFill>
                <a:effectLst/>
                <a:latin typeface="var(--font-monospace)"/>
              </a:rPr>
              <a:t> </a:t>
            </a:r>
            <a:r>
              <a:rPr lang="en-US" sz="1800" b="0" dirty="0">
                <a:solidFill>
                  <a:srgbClr val="F2590C"/>
                </a:solidFill>
                <a:effectLst/>
                <a:latin typeface="var(--font-monospace)"/>
              </a:rPr>
              <a:t>function</a:t>
            </a:r>
            <a:r>
              <a:rPr lang="en-US" sz="1800" b="0" dirty="0">
                <a:solidFill>
                  <a:srgbClr val="5C6773"/>
                </a:solidFill>
                <a:effectLst/>
                <a:latin typeface="var(--font-monospace)"/>
              </a:rPr>
              <a:t> </a:t>
            </a:r>
            <a:r>
              <a:rPr lang="en-US" sz="1800" b="0" dirty="0" err="1">
                <a:solidFill>
                  <a:srgbClr val="41A6D9"/>
                </a:solidFill>
                <a:effectLst/>
                <a:latin typeface="var(--font-monospace)"/>
              </a:rPr>
              <a:t>MyApp</a:t>
            </a:r>
            <a:r>
              <a:rPr lang="en-US" sz="1800" b="0" dirty="0">
                <a:solidFill>
                  <a:srgbClr val="5C6773"/>
                </a:solidFill>
                <a:effectLst/>
                <a:latin typeface="var(--font-monospace)"/>
              </a:rPr>
              <a:t>() {</a:t>
            </a:r>
          </a:p>
          <a:p>
            <a:r>
              <a:rPr lang="en-US" sz="1800" b="0" dirty="0">
                <a:solidFill>
                  <a:srgbClr val="F2590C"/>
                </a:solidFill>
                <a:effectLst/>
                <a:latin typeface="var(--font-monospace)"/>
              </a:rPr>
              <a:t>  const</a:t>
            </a:r>
            <a:r>
              <a:rPr lang="en-US" sz="1800" b="0" dirty="0">
                <a:solidFill>
                  <a:srgbClr val="5C6773"/>
                </a:solidFill>
                <a:effectLst/>
                <a:latin typeface="var(--font-monospace)"/>
              </a:rPr>
              <a:t> [count, </a:t>
            </a:r>
            <a:r>
              <a:rPr lang="en-US" sz="1800" b="0" dirty="0" err="1">
                <a:solidFill>
                  <a:srgbClr val="5C6773"/>
                </a:solidFill>
                <a:effectLst/>
                <a:latin typeface="var(--font-monospace)"/>
              </a:rPr>
              <a:t>setCount</a:t>
            </a:r>
            <a:r>
              <a:rPr lang="en-US" sz="1800" b="0" dirty="0">
                <a:solidFill>
                  <a:srgbClr val="5C6773"/>
                </a:solidFill>
                <a:effectLst/>
                <a:latin typeface="var(--font-monospace)"/>
              </a:rPr>
              <a:t>] = </a:t>
            </a:r>
            <a:r>
              <a:rPr lang="en-US" sz="1800" b="0" dirty="0" err="1">
                <a:solidFill>
                  <a:srgbClr val="5C6773"/>
                </a:solidFill>
                <a:effectLst/>
                <a:latin typeface="var(--font-monospace)"/>
              </a:rPr>
              <a:t>useState</a:t>
            </a:r>
            <a:r>
              <a:rPr lang="en-US" sz="1800" b="0" dirty="0">
                <a:solidFill>
                  <a:srgbClr val="5C6773"/>
                </a:solidFill>
                <a:effectLst/>
                <a:latin typeface="var(--font-monospace)"/>
              </a:rPr>
              <a:t>(</a:t>
            </a:r>
            <a:r>
              <a:rPr lang="en-US" sz="1800" b="0" dirty="0">
                <a:solidFill>
                  <a:srgbClr val="F08C36"/>
                </a:solidFill>
                <a:effectLst/>
                <a:latin typeface="var(--font-monospace)"/>
              </a:rPr>
              <a:t>0</a:t>
            </a:r>
            <a:r>
              <a:rPr lang="en-US" sz="1800" b="0" dirty="0">
                <a:solidFill>
                  <a:srgbClr val="5C6773"/>
                </a:solidFill>
                <a:effectLst/>
                <a:latin typeface="var(--font-monospace)"/>
              </a:rPr>
              <a:t>);</a:t>
            </a:r>
          </a:p>
          <a:p>
            <a:br>
              <a:rPr lang="en-US" sz="1800" b="0" dirty="0">
                <a:solidFill>
                  <a:srgbClr val="5C6773"/>
                </a:solidFill>
                <a:effectLst/>
                <a:latin typeface="var(--font-monospace)"/>
              </a:rPr>
            </a:br>
            <a:r>
              <a:rPr lang="en-US" sz="1800" b="0" dirty="0">
                <a:solidFill>
                  <a:srgbClr val="5C6773"/>
                </a:solidFill>
                <a:effectLst/>
                <a:latin typeface="var(--font-monospace)"/>
              </a:rPr>
              <a:t>  </a:t>
            </a:r>
            <a:r>
              <a:rPr lang="en-US" sz="1800" b="0" dirty="0">
                <a:solidFill>
                  <a:srgbClr val="F2590C"/>
                </a:solidFill>
                <a:effectLst/>
                <a:latin typeface="var(--font-monospace)"/>
              </a:rPr>
              <a:t>function</a:t>
            </a:r>
            <a:r>
              <a:rPr lang="en-US" sz="1800" b="0" dirty="0">
                <a:solidFill>
                  <a:srgbClr val="5C6773"/>
                </a:solidFill>
                <a:effectLst/>
                <a:latin typeface="var(--font-monospace)"/>
              </a:rPr>
              <a:t> </a:t>
            </a:r>
            <a:r>
              <a:rPr lang="en-US" sz="1800" b="0" dirty="0" err="1">
                <a:solidFill>
                  <a:srgbClr val="5C6773"/>
                </a:solidFill>
                <a:effectLst/>
                <a:latin typeface="var(--font-monospace)"/>
              </a:rPr>
              <a:t>handleClick</a:t>
            </a:r>
            <a:r>
              <a:rPr lang="en-US" sz="1800" b="0" dirty="0">
                <a:solidFill>
                  <a:srgbClr val="5C6773"/>
                </a:solidFill>
                <a:effectLst/>
                <a:latin typeface="var(--font-monospace)"/>
              </a:rPr>
              <a:t>() {</a:t>
            </a:r>
          </a:p>
          <a:p>
            <a:r>
              <a:rPr lang="en-US" sz="1800" b="0" dirty="0">
                <a:solidFill>
                  <a:srgbClr val="5C6773"/>
                </a:solidFill>
                <a:effectLst/>
                <a:latin typeface="var(--font-monospace)"/>
              </a:rPr>
              <a:t>    </a:t>
            </a:r>
            <a:r>
              <a:rPr lang="en-US" sz="1800" b="0" dirty="0" err="1">
                <a:solidFill>
                  <a:srgbClr val="5C6773"/>
                </a:solidFill>
                <a:effectLst/>
                <a:latin typeface="var(--font-monospace)"/>
              </a:rPr>
              <a:t>setCount</a:t>
            </a:r>
            <a:r>
              <a:rPr lang="en-US" sz="1800" b="0" dirty="0">
                <a:solidFill>
                  <a:srgbClr val="5C6773"/>
                </a:solidFill>
                <a:effectLst/>
                <a:latin typeface="var(--font-monospace)"/>
              </a:rPr>
              <a:t>(count + </a:t>
            </a:r>
            <a:r>
              <a:rPr lang="en-US" sz="1800" b="0" dirty="0">
                <a:solidFill>
                  <a:srgbClr val="F08C36"/>
                </a:solidFill>
                <a:effectLst/>
                <a:latin typeface="var(--font-monospace)"/>
              </a:rPr>
              <a:t>1</a:t>
            </a:r>
            <a:r>
              <a:rPr lang="en-US" sz="1800" b="0" dirty="0">
                <a:solidFill>
                  <a:srgbClr val="5C6773"/>
                </a:solidFill>
                <a:effectLst/>
                <a:latin typeface="var(--font-monospace)"/>
              </a:rPr>
              <a:t>);</a:t>
            </a:r>
          </a:p>
          <a:p>
            <a:r>
              <a:rPr lang="en-US" sz="1800" b="0" dirty="0">
                <a:solidFill>
                  <a:srgbClr val="5C6773"/>
                </a:solidFill>
                <a:effectLst/>
                <a:latin typeface="var(--font-monospace)"/>
              </a:rPr>
              <a:t>  }</a:t>
            </a:r>
          </a:p>
          <a:p>
            <a:br>
              <a:rPr lang="en-US" sz="1800" b="0" dirty="0">
                <a:solidFill>
                  <a:srgbClr val="5C6773"/>
                </a:solidFill>
                <a:effectLst/>
                <a:latin typeface="var(--font-monospace)"/>
              </a:rPr>
            </a:br>
            <a:r>
              <a:rPr lang="en-US" sz="1800" b="0" dirty="0">
                <a:solidFill>
                  <a:srgbClr val="5C6773"/>
                </a:solidFill>
                <a:effectLst/>
                <a:latin typeface="var(--font-monospace)"/>
              </a:rPr>
              <a:t>  </a:t>
            </a:r>
            <a:r>
              <a:rPr lang="en-US" sz="1800" b="0" dirty="0">
                <a:solidFill>
                  <a:srgbClr val="F2590C"/>
                </a:solidFill>
                <a:effectLst/>
                <a:latin typeface="var(--font-monospace)"/>
              </a:rPr>
              <a:t>return</a:t>
            </a:r>
            <a:r>
              <a:rPr lang="en-US" sz="1800" b="0" dirty="0">
                <a:solidFill>
                  <a:srgbClr val="5C6773"/>
                </a:solidFill>
                <a:effectLst/>
                <a:latin typeface="var(--font-monospace)"/>
              </a:rPr>
              <a:t> (</a:t>
            </a:r>
          </a:p>
          <a:p>
            <a:r>
              <a:rPr lang="en-US" sz="1800" b="0" dirty="0">
                <a:solidFill>
                  <a:srgbClr val="5C6773"/>
                </a:solidFill>
                <a:effectLst/>
                <a:latin typeface="var(--font-monospace)"/>
              </a:rPr>
              <a:t>    &lt;div&gt;</a:t>
            </a:r>
          </a:p>
          <a:p>
            <a:r>
              <a:rPr lang="en-US" sz="1800" b="0" dirty="0">
                <a:solidFill>
                  <a:srgbClr val="5C6773"/>
                </a:solidFill>
                <a:effectLst/>
                <a:latin typeface="var(--font-monospace)"/>
              </a:rPr>
              <a:t>      &lt;h1&gt;</a:t>
            </a:r>
            <a:r>
              <a:rPr lang="en-US" sz="1800" b="0" dirty="0">
                <a:solidFill>
                  <a:srgbClr val="41A6D9"/>
                </a:solidFill>
                <a:effectLst/>
                <a:latin typeface="var(--font-monospace)"/>
              </a:rPr>
              <a:t>Counters</a:t>
            </a:r>
            <a:r>
              <a:rPr lang="en-US" sz="1800" b="0" dirty="0">
                <a:solidFill>
                  <a:srgbClr val="5C6773"/>
                </a:solidFill>
                <a:effectLst/>
                <a:latin typeface="var(--font-monospace)"/>
              </a:rPr>
              <a:t> that update separately&lt;/h1&gt;</a:t>
            </a:r>
          </a:p>
          <a:p>
            <a:r>
              <a:rPr lang="en-US" sz="1800" b="0" dirty="0">
                <a:solidFill>
                  <a:srgbClr val="5C6773"/>
                </a:solidFill>
                <a:effectLst/>
                <a:latin typeface="var(--font-monospace)"/>
              </a:rPr>
              <a:t>      &lt;</a:t>
            </a:r>
            <a:r>
              <a:rPr lang="en-US" sz="1800" b="0" dirty="0" err="1">
                <a:solidFill>
                  <a:srgbClr val="41A6D9"/>
                </a:solidFill>
                <a:effectLst/>
                <a:latin typeface="var(--font-monospace)"/>
              </a:rPr>
              <a:t>MyButton</a:t>
            </a:r>
            <a:r>
              <a:rPr lang="en-US" sz="1800" b="0" dirty="0">
                <a:solidFill>
                  <a:srgbClr val="5C6773"/>
                </a:solidFill>
                <a:effectLst/>
                <a:latin typeface="var(--font-monospace)"/>
              </a:rPr>
              <a:t> /&gt;</a:t>
            </a:r>
          </a:p>
          <a:p>
            <a:r>
              <a:rPr lang="en-US" sz="1800" b="0" dirty="0">
                <a:solidFill>
                  <a:srgbClr val="5C6773"/>
                </a:solidFill>
                <a:effectLst/>
                <a:latin typeface="var(--font-monospace)"/>
              </a:rPr>
              <a:t>      &lt;</a:t>
            </a:r>
            <a:r>
              <a:rPr lang="en-US" sz="1800" b="0" dirty="0" err="1">
                <a:solidFill>
                  <a:srgbClr val="41A6D9"/>
                </a:solidFill>
                <a:effectLst/>
                <a:latin typeface="var(--font-monospace)"/>
              </a:rPr>
              <a:t>MyButton</a:t>
            </a:r>
            <a:r>
              <a:rPr lang="en-US" sz="1800" b="0" dirty="0">
                <a:solidFill>
                  <a:srgbClr val="5C6773"/>
                </a:solidFill>
                <a:effectLst/>
                <a:latin typeface="var(--font-monospace)"/>
              </a:rPr>
              <a:t> /&gt;</a:t>
            </a:r>
          </a:p>
          <a:p>
            <a:r>
              <a:rPr lang="en-US" sz="1800" b="0" dirty="0">
                <a:solidFill>
                  <a:srgbClr val="5C6773"/>
                </a:solidFill>
                <a:effectLst/>
                <a:latin typeface="var(--font-monospace)"/>
              </a:rPr>
              <a:t>    &lt;/div&gt;</a:t>
            </a:r>
          </a:p>
          <a:p>
            <a:r>
              <a:rPr lang="en-US" sz="1800" b="0" dirty="0">
                <a:solidFill>
                  <a:srgbClr val="5C6773"/>
                </a:solidFill>
                <a:effectLst/>
                <a:latin typeface="var(--font-monospace)"/>
              </a:rPr>
              <a:t>  );</a:t>
            </a:r>
          </a:p>
          <a:p>
            <a:r>
              <a:rPr lang="en-US" sz="1800" b="0" dirty="0">
                <a:solidFill>
                  <a:srgbClr val="5C6773"/>
                </a:solidFill>
                <a:effectLst/>
                <a:latin typeface="var(--font-monospace)"/>
              </a:rPr>
              <a:t>}</a:t>
            </a:r>
          </a:p>
          <a:p>
            <a:br>
              <a:rPr lang="en-US" sz="1800" b="0" dirty="0">
                <a:solidFill>
                  <a:srgbClr val="5C6773"/>
                </a:solidFill>
                <a:effectLst/>
                <a:latin typeface="var(--font-monospace)"/>
              </a:rPr>
            </a:br>
            <a:r>
              <a:rPr lang="en-US" sz="1800" b="0" dirty="0">
                <a:solidFill>
                  <a:srgbClr val="F2590C"/>
                </a:solidFill>
                <a:effectLst/>
                <a:latin typeface="var(--font-monospace)"/>
              </a:rPr>
              <a:t>function</a:t>
            </a:r>
            <a:r>
              <a:rPr lang="en-US" sz="1800" b="0" dirty="0">
                <a:solidFill>
                  <a:srgbClr val="5C6773"/>
                </a:solidFill>
                <a:effectLst/>
                <a:latin typeface="var(--font-monospace)"/>
              </a:rPr>
              <a:t> </a:t>
            </a:r>
            <a:r>
              <a:rPr lang="en-US" sz="1800" b="0" dirty="0" err="1">
                <a:solidFill>
                  <a:srgbClr val="41A6D9"/>
                </a:solidFill>
                <a:effectLst/>
                <a:latin typeface="var(--font-monospace)"/>
              </a:rPr>
              <a:t>MyButton</a:t>
            </a:r>
            <a:r>
              <a:rPr lang="en-US" sz="1800" b="0" dirty="0">
                <a:solidFill>
                  <a:srgbClr val="5C6773"/>
                </a:solidFill>
                <a:effectLst/>
                <a:latin typeface="var(--font-monospace)"/>
              </a:rPr>
              <a:t>() {</a:t>
            </a:r>
          </a:p>
          <a:p>
            <a:r>
              <a:rPr lang="en-US" sz="1800" b="0" i="1" dirty="0">
                <a:solidFill>
                  <a:srgbClr val="ABB0B6"/>
                </a:solidFill>
                <a:effectLst/>
                <a:latin typeface="var(--font-monospace)"/>
              </a:rPr>
              <a:t>  // ... we're moving code from here ...</a:t>
            </a:r>
            <a:endParaRPr lang="en-US" sz="1800" b="0" dirty="0">
              <a:solidFill>
                <a:srgbClr val="5C6773"/>
              </a:solidFill>
              <a:effectLst/>
              <a:latin typeface="var(--font-monospace)"/>
            </a:endParaRPr>
          </a:p>
          <a:p>
            <a:r>
              <a:rPr lang="en-US" sz="1800" b="0" dirty="0">
                <a:solidFill>
                  <a:srgbClr val="5C6773"/>
                </a:solidFill>
                <a:effectLst/>
                <a:latin typeface="var(--font-monospace)"/>
              </a:rPr>
              <a:t>}</a:t>
            </a:r>
          </a:p>
        </p:txBody>
      </p:sp>
    </p:spTree>
    <p:extLst>
      <p:ext uri="{BB962C8B-B14F-4D97-AF65-F5344CB8AC3E}">
        <p14:creationId xmlns:p14="http://schemas.microsoft.com/office/powerpoint/2010/main" val="3220952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C33A29-0107-127E-ED2F-82E78835FEC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22</a:t>
            </a:fld>
            <a:endParaRPr lang="ja-JP" altLang="en-US"/>
          </a:p>
        </p:txBody>
      </p:sp>
      <p:sp>
        <p:nvSpPr>
          <p:cNvPr id="4" name="TextBox 3">
            <a:extLst>
              <a:ext uri="{FF2B5EF4-FFF2-40B4-BE49-F238E27FC236}">
                <a16:creationId xmlns:a16="http://schemas.microsoft.com/office/drawing/2014/main" id="{A0D1D448-6E31-D293-6B94-138D908F27D8}"/>
              </a:ext>
            </a:extLst>
          </p:cNvPr>
          <p:cNvSpPr txBox="1"/>
          <p:nvPr/>
        </p:nvSpPr>
        <p:spPr>
          <a:xfrm>
            <a:off x="463826" y="1008893"/>
            <a:ext cx="11264347" cy="646331"/>
          </a:xfrm>
          <a:prstGeom prst="rect">
            <a:avLst/>
          </a:prstGeom>
          <a:noFill/>
        </p:spPr>
        <p:txBody>
          <a:bodyPr wrap="square">
            <a:spAutoFit/>
          </a:bodyPr>
          <a:lstStyle/>
          <a:p>
            <a:r>
              <a:rPr lang="en-US" sz="1800" b="0" i="0" dirty="0">
                <a:solidFill>
                  <a:srgbClr val="23272F"/>
                </a:solidFill>
                <a:effectLst/>
                <a:latin typeface="Times New Roman" panose="02020603050405020304" pitchFamily="18" charset="0"/>
                <a:cs typeface="Times New Roman" panose="02020603050405020304" pitchFamily="18" charset="0"/>
              </a:rPr>
              <a:t>Then, </a:t>
            </a:r>
            <a:r>
              <a:rPr lang="en-US" sz="1800" b="0" i="1" dirty="0">
                <a:solidFill>
                  <a:srgbClr val="23272F"/>
                </a:solidFill>
                <a:effectLst/>
                <a:latin typeface="Times New Roman" panose="02020603050405020304" pitchFamily="18" charset="0"/>
                <a:cs typeface="Times New Roman" panose="02020603050405020304" pitchFamily="18" charset="0"/>
              </a:rPr>
              <a:t>pass the state down</a:t>
            </a:r>
            <a:r>
              <a:rPr lang="en-US" sz="1800" b="0" i="0" dirty="0">
                <a:solidFill>
                  <a:srgbClr val="23272F"/>
                </a:solidFill>
                <a:effectLst/>
                <a:latin typeface="Times New Roman" panose="02020603050405020304" pitchFamily="18" charset="0"/>
                <a:cs typeface="Times New Roman" panose="02020603050405020304" pitchFamily="18" charset="0"/>
              </a:rPr>
              <a:t> from </a:t>
            </a:r>
            <a:r>
              <a:rPr lang="en-US" sz="1800" dirty="0" err="1">
                <a:latin typeface="Times New Roman" panose="02020603050405020304" pitchFamily="18" charset="0"/>
                <a:cs typeface="Times New Roman" panose="02020603050405020304" pitchFamily="18" charset="0"/>
              </a:rPr>
              <a:t>MyApp</a:t>
            </a:r>
            <a:r>
              <a:rPr lang="en-US" sz="1800" b="0" i="0" dirty="0">
                <a:solidFill>
                  <a:srgbClr val="23272F"/>
                </a:solidFill>
                <a:effectLst/>
                <a:latin typeface="Times New Roman" panose="02020603050405020304" pitchFamily="18" charset="0"/>
                <a:cs typeface="Times New Roman" panose="02020603050405020304" pitchFamily="18" charset="0"/>
              </a:rPr>
              <a:t> to each </a:t>
            </a:r>
            <a:r>
              <a:rPr lang="en-US" sz="1800" dirty="0" err="1">
                <a:latin typeface="Times New Roman" panose="02020603050405020304" pitchFamily="18" charset="0"/>
                <a:cs typeface="Times New Roman" panose="02020603050405020304" pitchFamily="18" charset="0"/>
              </a:rPr>
              <a:t>MyButton</a:t>
            </a:r>
            <a:r>
              <a:rPr lang="en-US" sz="1800" b="0" i="0" dirty="0">
                <a:solidFill>
                  <a:srgbClr val="23272F"/>
                </a:solidFill>
                <a:effectLst/>
                <a:latin typeface="Times New Roman" panose="02020603050405020304" pitchFamily="18" charset="0"/>
                <a:cs typeface="Times New Roman" panose="02020603050405020304" pitchFamily="18" charset="0"/>
              </a:rPr>
              <a:t>, together with the shared click handler. You can pass information to </a:t>
            </a:r>
            <a:r>
              <a:rPr lang="en-US" sz="1800" dirty="0" err="1">
                <a:latin typeface="Times New Roman" panose="02020603050405020304" pitchFamily="18" charset="0"/>
                <a:cs typeface="Times New Roman" panose="02020603050405020304" pitchFamily="18" charset="0"/>
              </a:rPr>
              <a:t>MyButton</a:t>
            </a:r>
            <a:r>
              <a:rPr lang="en-US" sz="1800" b="0" i="0" dirty="0">
                <a:solidFill>
                  <a:srgbClr val="23272F"/>
                </a:solidFill>
                <a:effectLst/>
                <a:latin typeface="Times New Roman" panose="02020603050405020304" pitchFamily="18" charset="0"/>
                <a:cs typeface="Times New Roman" panose="02020603050405020304" pitchFamily="18" charset="0"/>
              </a:rPr>
              <a:t> using the JSX curly braces, just like you previously did with built-in tags like </a:t>
            </a:r>
            <a:r>
              <a:rPr lang="en-US" sz="1800" dirty="0">
                <a:latin typeface="Times New Roman" panose="02020603050405020304" pitchFamily="18" charset="0"/>
                <a:cs typeface="Times New Roman" panose="02020603050405020304" pitchFamily="18" charset="0"/>
              </a:rPr>
              <a:t>&lt;</a:t>
            </a:r>
            <a:r>
              <a:rPr lang="en-US" sz="1800" dirty="0" err="1">
                <a:latin typeface="Times New Roman" panose="02020603050405020304" pitchFamily="18" charset="0"/>
                <a:cs typeface="Times New Roman" panose="02020603050405020304" pitchFamily="18" charset="0"/>
              </a:rPr>
              <a:t>img</a:t>
            </a:r>
            <a:r>
              <a:rPr lang="en-US" sz="1800" dirty="0">
                <a:latin typeface="Times New Roman" panose="02020603050405020304" pitchFamily="18" charset="0"/>
                <a:cs typeface="Times New Roman" panose="02020603050405020304" pitchFamily="18" charset="0"/>
              </a:rPr>
              <a:t>&gt;</a:t>
            </a:r>
            <a:r>
              <a:rPr lang="en-US" sz="1800" b="0" i="0" dirty="0">
                <a:solidFill>
                  <a:srgbClr val="23272F"/>
                </a:solidFill>
                <a:effectLst/>
                <a:latin typeface="Times New Roman" panose="02020603050405020304" pitchFamily="18" charset="0"/>
                <a:cs typeface="Times New Roman" panose="02020603050405020304" pitchFamily="18" charset="0"/>
              </a:rPr>
              <a:t>:</a:t>
            </a:r>
            <a:endParaRPr lang="en-VN" sz="1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8AA2B32-03F4-2E71-D96C-31EE918EBDCD}"/>
              </a:ext>
            </a:extLst>
          </p:cNvPr>
          <p:cNvSpPr txBox="1"/>
          <p:nvPr/>
        </p:nvSpPr>
        <p:spPr>
          <a:xfrm>
            <a:off x="715618" y="1767006"/>
            <a:ext cx="6096000" cy="4247317"/>
          </a:xfrm>
          <a:prstGeom prst="rect">
            <a:avLst/>
          </a:prstGeom>
          <a:noFill/>
        </p:spPr>
        <p:txBody>
          <a:bodyPr wrap="square">
            <a:spAutoFit/>
          </a:bodyPr>
          <a:lstStyle/>
          <a:p>
            <a:r>
              <a:rPr lang="en-US" sz="1800" b="0" dirty="0">
                <a:solidFill>
                  <a:srgbClr val="F2590C"/>
                </a:solidFill>
                <a:effectLst/>
                <a:latin typeface="var(--font-monospace)"/>
              </a:rPr>
              <a:t>export</a:t>
            </a:r>
            <a:r>
              <a:rPr lang="en-US" sz="1800" b="0" dirty="0">
                <a:solidFill>
                  <a:srgbClr val="5C6773"/>
                </a:solidFill>
                <a:effectLst/>
                <a:latin typeface="var(--font-monospace)"/>
              </a:rPr>
              <a:t> </a:t>
            </a:r>
            <a:r>
              <a:rPr lang="en-US" sz="1800" b="0" dirty="0">
                <a:solidFill>
                  <a:srgbClr val="F2590C"/>
                </a:solidFill>
                <a:effectLst/>
                <a:latin typeface="var(--font-monospace)"/>
              </a:rPr>
              <a:t>default</a:t>
            </a:r>
            <a:r>
              <a:rPr lang="en-US" sz="1800" b="0" dirty="0">
                <a:solidFill>
                  <a:srgbClr val="5C6773"/>
                </a:solidFill>
                <a:effectLst/>
                <a:latin typeface="var(--font-monospace)"/>
              </a:rPr>
              <a:t> </a:t>
            </a:r>
            <a:r>
              <a:rPr lang="en-US" sz="1800" b="0" dirty="0">
                <a:solidFill>
                  <a:srgbClr val="F2590C"/>
                </a:solidFill>
                <a:effectLst/>
                <a:latin typeface="var(--font-monospace)"/>
              </a:rPr>
              <a:t>function</a:t>
            </a:r>
            <a:r>
              <a:rPr lang="en-US" sz="1800" b="0" dirty="0">
                <a:solidFill>
                  <a:srgbClr val="5C6773"/>
                </a:solidFill>
                <a:effectLst/>
                <a:latin typeface="var(--font-monospace)"/>
              </a:rPr>
              <a:t> </a:t>
            </a:r>
            <a:r>
              <a:rPr lang="en-US" sz="1800" b="0" dirty="0" err="1">
                <a:solidFill>
                  <a:srgbClr val="41A6D9"/>
                </a:solidFill>
                <a:effectLst/>
                <a:latin typeface="var(--font-monospace)"/>
              </a:rPr>
              <a:t>MyApp</a:t>
            </a:r>
            <a:r>
              <a:rPr lang="en-US" sz="1800" b="0" dirty="0">
                <a:solidFill>
                  <a:srgbClr val="5C6773"/>
                </a:solidFill>
                <a:effectLst/>
                <a:latin typeface="var(--font-monospace)"/>
              </a:rPr>
              <a:t>() {</a:t>
            </a:r>
          </a:p>
          <a:p>
            <a:r>
              <a:rPr lang="en-US" sz="1800" b="0" dirty="0">
                <a:solidFill>
                  <a:srgbClr val="F2590C"/>
                </a:solidFill>
                <a:effectLst/>
                <a:latin typeface="var(--font-monospace)"/>
              </a:rPr>
              <a:t>  const</a:t>
            </a:r>
            <a:r>
              <a:rPr lang="en-US" sz="1800" b="0" dirty="0">
                <a:solidFill>
                  <a:srgbClr val="5C6773"/>
                </a:solidFill>
                <a:effectLst/>
                <a:latin typeface="var(--font-monospace)"/>
              </a:rPr>
              <a:t> [count, </a:t>
            </a:r>
            <a:r>
              <a:rPr lang="en-US" sz="1800" b="0" dirty="0" err="1">
                <a:solidFill>
                  <a:srgbClr val="5C6773"/>
                </a:solidFill>
                <a:effectLst/>
                <a:latin typeface="var(--font-monospace)"/>
              </a:rPr>
              <a:t>setCount</a:t>
            </a:r>
            <a:r>
              <a:rPr lang="en-US" sz="1800" b="0" dirty="0">
                <a:solidFill>
                  <a:srgbClr val="5C6773"/>
                </a:solidFill>
                <a:effectLst/>
                <a:latin typeface="var(--font-monospace)"/>
              </a:rPr>
              <a:t>] = </a:t>
            </a:r>
            <a:r>
              <a:rPr lang="en-US" sz="1800" b="0" dirty="0" err="1">
                <a:solidFill>
                  <a:srgbClr val="5C6773"/>
                </a:solidFill>
                <a:effectLst/>
                <a:latin typeface="var(--font-monospace)"/>
              </a:rPr>
              <a:t>useState</a:t>
            </a:r>
            <a:r>
              <a:rPr lang="en-US" sz="1800" b="0" dirty="0">
                <a:solidFill>
                  <a:srgbClr val="5C6773"/>
                </a:solidFill>
                <a:effectLst/>
                <a:latin typeface="var(--font-monospace)"/>
              </a:rPr>
              <a:t>(</a:t>
            </a:r>
            <a:r>
              <a:rPr lang="en-US" sz="1800" b="0" dirty="0">
                <a:solidFill>
                  <a:srgbClr val="F08C36"/>
                </a:solidFill>
                <a:effectLst/>
                <a:latin typeface="var(--font-monospace)"/>
              </a:rPr>
              <a:t>0</a:t>
            </a:r>
            <a:r>
              <a:rPr lang="en-US" sz="1800" b="0" dirty="0">
                <a:solidFill>
                  <a:srgbClr val="5C6773"/>
                </a:solidFill>
                <a:effectLst/>
                <a:latin typeface="var(--font-monospace)"/>
              </a:rPr>
              <a:t>);</a:t>
            </a:r>
          </a:p>
          <a:p>
            <a:br>
              <a:rPr lang="en-US" sz="1800" b="0" dirty="0">
                <a:solidFill>
                  <a:srgbClr val="5C6773"/>
                </a:solidFill>
                <a:effectLst/>
                <a:latin typeface="var(--font-monospace)"/>
              </a:rPr>
            </a:br>
            <a:r>
              <a:rPr lang="en-US" sz="1800" b="0" dirty="0">
                <a:solidFill>
                  <a:srgbClr val="5C6773"/>
                </a:solidFill>
                <a:effectLst/>
                <a:latin typeface="var(--font-monospace)"/>
              </a:rPr>
              <a:t>  </a:t>
            </a:r>
            <a:r>
              <a:rPr lang="en-US" sz="1800" b="0" dirty="0">
                <a:solidFill>
                  <a:srgbClr val="F2590C"/>
                </a:solidFill>
                <a:effectLst/>
                <a:latin typeface="var(--font-monospace)"/>
              </a:rPr>
              <a:t>function</a:t>
            </a:r>
            <a:r>
              <a:rPr lang="en-US" sz="1800" b="0" dirty="0">
                <a:solidFill>
                  <a:srgbClr val="5C6773"/>
                </a:solidFill>
                <a:effectLst/>
                <a:latin typeface="var(--font-monospace)"/>
              </a:rPr>
              <a:t> </a:t>
            </a:r>
            <a:r>
              <a:rPr lang="en-US" sz="1800" b="0" dirty="0" err="1">
                <a:solidFill>
                  <a:srgbClr val="5C6773"/>
                </a:solidFill>
                <a:effectLst/>
                <a:latin typeface="var(--font-monospace)"/>
              </a:rPr>
              <a:t>handleClick</a:t>
            </a:r>
            <a:r>
              <a:rPr lang="en-US" sz="1800" b="0" dirty="0">
                <a:solidFill>
                  <a:srgbClr val="5C6773"/>
                </a:solidFill>
                <a:effectLst/>
                <a:latin typeface="var(--font-monospace)"/>
              </a:rPr>
              <a:t>() {</a:t>
            </a:r>
          </a:p>
          <a:p>
            <a:r>
              <a:rPr lang="en-US" sz="1800" b="0" dirty="0">
                <a:solidFill>
                  <a:srgbClr val="5C6773"/>
                </a:solidFill>
                <a:effectLst/>
                <a:latin typeface="var(--font-monospace)"/>
              </a:rPr>
              <a:t>    </a:t>
            </a:r>
            <a:r>
              <a:rPr lang="en-US" sz="1800" b="0" dirty="0" err="1">
                <a:solidFill>
                  <a:srgbClr val="5C6773"/>
                </a:solidFill>
                <a:effectLst/>
                <a:latin typeface="var(--font-monospace)"/>
              </a:rPr>
              <a:t>setCount</a:t>
            </a:r>
            <a:r>
              <a:rPr lang="en-US" sz="1800" b="0" dirty="0">
                <a:solidFill>
                  <a:srgbClr val="5C6773"/>
                </a:solidFill>
                <a:effectLst/>
                <a:latin typeface="var(--font-monospace)"/>
              </a:rPr>
              <a:t>(count + </a:t>
            </a:r>
            <a:r>
              <a:rPr lang="en-US" sz="1800" b="0" dirty="0">
                <a:solidFill>
                  <a:srgbClr val="F08C36"/>
                </a:solidFill>
                <a:effectLst/>
                <a:latin typeface="var(--font-monospace)"/>
              </a:rPr>
              <a:t>1</a:t>
            </a:r>
            <a:r>
              <a:rPr lang="en-US" sz="1800" b="0" dirty="0">
                <a:solidFill>
                  <a:srgbClr val="5C6773"/>
                </a:solidFill>
                <a:effectLst/>
                <a:latin typeface="var(--font-monospace)"/>
              </a:rPr>
              <a:t>);</a:t>
            </a:r>
          </a:p>
          <a:p>
            <a:r>
              <a:rPr lang="en-US" sz="1800" b="0" dirty="0">
                <a:solidFill>
                  <a:srgbClr val="5C6773"/>
                </a:solidFill>
                <a:effectLst/>
                <a:latin typeface="var(--font-monospace)"/>
              </a:rPr>
              <a:t>  }</a:t>
            </a:r>
          </a:p>
          <a:p>
            <a:br>
              <a:rPr lang="en-US" sz="1800" b="0" dirty="0">
                <a:solidFill>
                  <a:srgbClr val="5C6773"/>
                </a:solidFill>
                <a:effectLst/>
                <a:latin typeface="var(--font-monospace)"/>
              </a:rPr>
            </a:br>
            <a:r>
              <a:rPr lang="en-US" sz="1800" b="0" dirty="0">
                <a:solidFill>
                  <a:srgbClr val="5C6773"/>
                </a:solidFill>
                <a:effectLst/>
                <a:latin typeface="var(--font-monospace)"/>
              </a:rPr>
              <a:t>  </a:t>
            </a:r>
            <a:r>
              <a:rPr lang="en-US" sz="1800" b="0" dirty="0">
                <a:solidFill>
                  <a:srgbClr val="F2590C"/>
                </a:solidFill>
                <a:effectLst/>
                <a:latin typeface="var(--font-monospace)"/>
              </a:rPr>
              <a:t>return</a:t>
            </a:r>
            <a:r>
              <a:rPr lang="en-US" sz="1800" b="0" dirty="0">
                <a:solidFill>
                  <a:srgbClr val="5C6773"/>
                </a:solidFill>
                <a:effectLst/>
                <a:latin typeface="var(--font-monospace)"/>
              </a:rPr>
              <a:t> (</a:t>
            </a:r>
          </a:p>
          <a:p>
            <a:r>
              <a:rPr lang="en-US" sz="1800" b="0" dirty="0">
                <a:solidFill>
                  <a:srgbClr val="5C6773"/>
                </a:solidFill>
                <a:effectLst/>
                <a:latin typeface="var(--font-monospace)"/>
              </a:rPr>
              <a:t>    &lt;div&gt;</a:t>
            </a:r>
          </a:p>
          <a:p>
            <a:r>
              <a:rPr lang="en-US" sz="1800" b="0" dirty="0">
                <a:solidFill>
                  <a:srgbClr val="5C6773"/>
                </a:solidFill>
                <a:effectLst/>
                <a:latin typeface="var(--font-monospace)"/>
              </a:rPr>
              <a:t>      &lt;h1&gt;</a:t>
            </a:r>
            <a:r>
              <a:rPr lang="en-US" sz="1800" b="0" dirty="0">
                <a:solidFill>
                  <a:srgbClr val="41A6D9"/>
                </a:solidFill>
                <a:effectLst/>
                <a:latin typeface="var(--font-monospace)"/>
              </a:rPr>
              <a:t>Counters</a:t>
            </a:r>
            <a:r>
              <a:rPr lang="en-US" sz="1800" b="0" dirty="0">
                <a:solidFill>
                  <a:srgbClr val="5C6773"/>
                </a:solidFill>
                <a:effectLst/>
                <a:latin typeface="var(--font-monospace)"/>
              </a:rPr>
              <a:t> that update together&lt;/h1&gt;</a:t>
            </a:r>
          </a:p>
          <a:p>
            <a:r>
              <a:rPr lang="en-US" sz="1800" b="0" dirty="0">
                <a:solidFill>
                  <a:srgbClr val="5C6773"/>
                </a:solidFill>
                <a:effectLst/>
                <a:latin typeface="var(--font-monospace)"/>
              </a:rPr>
              <a:t>      &lt;</a:t>
            </a:r>
            <a:r>
              <a:rPr lang="en-US" sz="1800" b="0" dirty="0" err="1">
                <a:solidFill>
                  <a:srgbClr val="41A6D9"/>
                </a:solidFill>
                <a:effectLst/>
                <a:latin typeface="var(--font-monospace)"/>
              </a:rPr>
              <a:t>MyButton</a:t>
            </a:r>
            <a:r>
              <a:rPr lang="en-US" sz="1800" b="0" dirty="0">
                <a:solidFill>
                  <a:srgbClr val="5C6773"/>
                </a:solidFill>
                <a:effectLst/>
                <a:latin typeface="var(--font-monospace)"/>
              </a:rPr>
              <a:t> count={count} </a:t>
            </a:r>
            <a:r>
              <a:rPr lang="en-US" sz="1800" b="0" dirty="0" err="1">
                <a:solidFill>
                  <a:srgbClr val="5C6773"/>
                </a:solidFill>
                <a:effectLst/>
                <a:latin typeface="var(--font-monospace)"/>
              </a:rPr>
              <a:t>onClick</a:t>
            </a:r>
            <a:r>
              <a:rPr lang="en-US" sz="1800" b="0" dirty="0">
                <a:solidFill>
                  <a:srgbClr val="5C6773"/>
                </a:solidFill>
                <a:effectLst/>
                <a:latin typeface="var(--font-monospace)"/>
              </a:rPr>
              <a:t>={</a:t>
            </a:r>
            <a:r>
              <a:rPr lang="en-US" sz="1800" b="0" dirty="0" err="1">
                <a:solidFill>
                  <a:srgbClr val="5C6773"/>
                </a:solidFill>
                <a:effectLst/>
                <a:latin typeface="var(--font-monospace)"/>
              </a:rPr>
              <a:t>handleClick</a:t>
            </a:r>
            <a:r>
              <a:rPr lang="en-US" sz="1800" b="0" dirty="0">
                <a:solidFill>
                  <a:srgbClr val="5C6773"/>
                </a:solidFill>
                <a:effectLst/>
                <a:latin typeface="var(--font-monospace)"/>
              </a:rPr>
              <a:t>} /&gt;</a:t>
            </a:r>
          </a:p>
          <a:p>
            <a:r>
              <a:rPr lang="en-US" sz="1800" b="0" dirty="0">
                <a:solidFill>
                  <a:srgbClr val="5C6773"/>
                </a:solidFill>
                <a:effectLst/>
                <a:latin typeface="var(--font-monospace)"/>
              </a:rPr>
              <a:t>      &lt;</a:t>
            </a:r>
            <a:r>
              <a:rPr lang="en-US" sz="1800" b="0" dirty="0" err="1">
                <a:solidFill>
                  <a:srgbClr val="41A6D9"/>
                </a:solidFill>
                <a:effectLst/>
                <a:latin typeface="var(--font-monospace)"/>
              </a:rPr>
              <a:t>MyButton</a:t>
            </a:r>
            <a:r>
              <a:rPr lang="en-US" sz="1800" b="0" dirty="0">
                <a:solidFill>
                  <a:srgbClr val="5C6773"/>
                </a:solidFill>
                <a:effectLst/>
                <a:latin typeface="var(--font-monospace)"/>
              </a:rPr>
              <a:t> count={count} </a:t>
            </a:r>
            <a:r>
              <a:rPr lang="en-US" sz="1800" b="0" dirty="0" err="1">
                <a:solidFill>
                  <a:srgbClr val="5C6773"/>
                </a:solidFill>
                <a:effectLst/>
                <a:latin typeface="var(--font-monospace)"/>
              </a:rPr>
              <a:t>onClick</a:t>
            </a:r>
            <a:r>
              <a:rPr lang="en-US" sz="1800" b="0" dirty="0">
                <a:solidFill>
                  <a:srgbClr val="5C6773"/>
                </a:solidFill>
                <a:effectLst/>
                <a:latin typeface="var(--font-monospace)"/>
              </a:rPr>
              <a:t>={</a:t>
            </a:r>
            <a:r>
              <a:rPr lang="en-US" sz="1800" b="0" dirty="0" err="1">
                <a:solidFill>
                  <a:srgbClr val="5C6773"/>
                </a:solidFill>
                <a:effectLst/>
                <a:latin typeface="var(--font-monospace)"/>
              </a:rPr>
              <a:t>handleClick</a:t>
            </a:r>
            <a:r>
              <a:rPr lang="en-US" sz="1800" b="0" dirty="0">
                <a:solidFill>
                  <a:srgbClr val="5C6773"/>
                </a:solidFill>
                <a:effectLst/>
                <a:latin typeface="var(--font-monospace)"/>
              </a:rPr>
              <a:t>} /&gt;</a:t>
            </a:r>
          </a:p>
          <a:p>
            <a:r>
              <a:rPr lang="en-US" sz="1800" b="0" dirty="0">
                <a:solidFill>
                  <a:srgbClr val="5C6773"/>
                </a:solidFill>
                <a:effectLst/>
                <a:latin typeface="var(--font-monospace)"/>
              </a:rPr>
              <a:t>    &lt;/div&gt;</a:t>
            </a:r>
          </a:p>
          <a:p>
            <a:r>
              <a:rPr lang="en-US" sz="1800" b="0" dirty="0">
                <a:solidFill>
                  <a:srgbClr val="5C6773"/>
                </a:solidFill>
                <a:effectLst/>
                <a:latin typeface="var(--font-monospace)"/>
              </a:rPr>
              <a:t>  );</a:t>
            </a:r>
          </a:p>
          <a:p>
            <a:r>
              <a:rPr lang="en-US" sz="1800" b="0" dirty="0">
                <a:solidFill>
                  <a:srgbClr val="5C6773"/>
                </a:solidFill>
                <a:effectLst/>
                <a:latin typeface="var(--font-monospace)"/>
              </a:rPr>
              <a:t>}</a:t>
            </a:r>
          </a:p>
        </p:txBody>
      </p:sp>
    </p:spTree>
    <p:extLst>
      <p:ext uri="{BB962C8B-B14F-4D97-AF65-F5344CB8AC3E}">
        <p14:creationId xmlns:p14="http://schemas.microsoft.com/office/powerpoint/2010/main" val="3073168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C3CBCC-73E8-62BF-42AB-39EDD3A2021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23</a:t>
            </a:fld>
            <a:endParaRPr lang="ja-JP" altLang="en-US"/>
          </a:p>
        </p:txBody>
      </p:sp>
      <p:sp>
        <p:nvSpPr>
          <p:cNvPr id="4" name="TextBox 3">
            <a:extLst>
              <a:ext uri="{FF2B5EF4-FFF2-40B4-BE49-F238E27FC236}">
                <a16:creationId xmlns:a16="http://schemas.microsoft.com/office/drawing/2014/main" id="{61C5BF80-D4C4-6817-2341-F985DE358DE5}"/>
              </a:ext>
            </a:extLst>
          </p:cNvPr>
          <p:cNvSpPr txBox="1"/>
          <p:nvPr/>
        </p:nvSpPr>
        <p:spPr>
          <a:xfrm>
            <a:off x="477078" y="1018739"/>
            <a:ext cx="11237844" cy="1000274"/>
          </a:xfrm>
          <a:prstGeom prst="rect">
            <a:avLst/>
          </a:prstGeom>
          <a:noFill/>
        </p:spPr>
        <p:txBody>
          <a:bodyPr wrap="square">
            <a:spAutoFit/>
          </a:bodyPr>
          <a:lstStyle/>
          <a:p>
            <a:pPr algn="l"/>
            <a:r>
              <a:rPr lang="en-US" sz="1800" b="0" i="0" dirty="0">
                <a:solidFill>
                  <a:srgbClr val="23272F"/>
                </a:solidFill>
                <a:effectLst/>
                <a:latin typeface="Times New Roman" panose="02020603050405020304" pitchFamily="18" charset="0"/>
                <a:cs typeface="Times New Roman" panose="02020603050405020304" pitchFamily="18" charset="0"/>
              </a:rPr>
              <a:t>The information you pass down like this is called </a:t>
            </a:r>
            <a:r>
              <a:rPr lang="en-US" sz="1800" b="0" i="1" dirty="0">
                <a:solidFill>
                  <a:srgbClr val="23272F"/>
                </a:solidFill>
                <a:effectLst/>
                <a:latin typeface="Times New Roman" panose="02020603050405020304" pitchFamily="18" charset="0"/>
                <a:cs typeface="Times New Roman" panose="02020603050405020304" pitchFamily="18" charset="0"/>
              </a:rPr>
              <a:t>props</a:t>
            </a:r>
            <a:r>
              <a:rPr lang="en-US" sz="1800" b="0" i="0" dirty="0">
                <a:solidFill>
                  <a:srgbClr val="23272F"/>
                </a:solidFill>
                <a:effectLst/>
                <a:latin typeface="Times New Roman" panose="02020603050405020304" pitchFamily="18" charset="0"/>
                <a:cs typeface="Times New Roman" panose="02020603050405020304" pitchFamily="18" charset="0"/>
              </a:rPr>
              <a:t>. Now the </a:t>
            </a:r>
            <a:r>
              <a:rPr lang="en-US" sz="1800" b="0" i="0" dirty="0" err="1">
                <a:solidFill>
                  <a:srgbClr val="23272F"/>
                </a:solidFill>
                <a:effectLst/>
                <a:latin typeface="Times New Roman" panose="02020603050405020304" pitchFamily="18" charset="0"/>
                <a:cs typeface="Times New Roman" panose="02020603050405020304" pitchFamily="18" charset="0"/>
              </a:rPr>
              <a:t>MyApp</a:t>
            </a:r>
            <a:r>
              <a:rPr lang="en-US" sz="1800" b="0" i="0" dirty="0">
                <a:solidFill>
                  <a:srgbClr val="23272F"/>
                </a:solidFill>
                <a:effectLst/>
                <a:latin typeface="Times New Roman" panose="02020603050405020304" pitchFamily="18" charset="0"/>
                <a:cs typeface="Times New Roman" panose="02020603050405020304" pitchFamily="18" charset="0"/>
              </a:rPr>
              <a:t> component contains the count state and the </a:t>
            </a:r>
            <a:r>
              <a:rPr lang="en-US" sz="1800" b="0" i="0" dirty="0" err="1">
                <a:solidFill>
                  <a:srgbClr val="23272F"/>
                </a:solidFill>
                <a:effectLst/>
                <a:latin typeface="Times New Roman" panose="02020603050405020304" pitchFamily="18" charset="0"/>
                <a:cs typeface="Times New Roman" panose="02020603050405020304" pitchFamily="18" charset="0"/>
              </a:rPr>
              <a:t>handleClick</a:t>
            </a:r>
            <a:r>
              <a:rPr lang="en-US" sz="1800" b="0" i="0" dirty="0">
                <a:solidFill>
                  <a:srgbClr val="23272F"/>
                </a:solidFill>
                <a:effectLst/>
                <a:latin typeface="Times New Roman" panose="02020603050405020304" pitchFamily="18" charset="0"/>
                <a:cs typeface="Times New Roman" panose="02020603050405020304" pitchFamily="18" charset="0"/>
              </a:rPr>
              <a:t> event handler, and </a:t>
            </a:r>
            <a:r>
              <a:rPr lang="en-US" sz="1800" b="0" i="1" dirty="0">
                <a:solidFill>
                  <a:srgbClr val="23272F"/>
                </a:solidFill>
                <a:effectLst/>
                <a:latin typeface="Times New Roman" panose="02020603050405020304" pitchFamily="18" charset="0"/>
                <a:cs typeface="Times New Roman" panose="02020603050405020304" pitchFamily="18" charset="0"/>
              </a:rPr>
              <a:t>passes both of them down as props</a:t>
            </a:r>
            <a:r>
              <a:rPr lang="en-US" sz="1800" b="0" i="0" dirty="0">
                <a:solidFill>
                  <a:srgbClr val="23272F"/>
                </a:solidFill>
                <a:effectLst/>
                <a:latin typeface="Times New Roman" panose="02020603050405020304" pitchFamily="18" charset="0"/>
                <a:cs typeface="Times New Roman" panose="02020603050405020304" pitchFamily="18" charset="0"/>
              </a:rPr>
              <a:t> to each of the buttons.</a:t>
            </a:r>
          </a:p>
          <a:p>
            <a:pPr algn="l">
              <a:spcBef>
                <a:spcPts val="600"/>
              </a:spcBef>
            </a:pPr>
            <a:r>
              <a:rPr lang="en-US" sz="1800" b="0" i="0" dirty="0">
                <a:solidFill>
                  <a:srgbClr val="23272F"/>
                </a:solidFill>
                <a:effectLst/>
                <a:latin typeface="Times New Roman" panose="02020603050405020304" pitchFamily="18" charset="0"/>
                <a:cs typeface="Times New Roman" panose="02020603050405020304" pitchFamily="18" charset="0"/>
              </a:rPr>
              <a:t>Finally, change </a:t>
            </a:r>
            <a:r>
              <a:rPr lang="en-US" sz="1800" b="0" i="0" dirty="0" err="1">
                <a:solidFill>
                  <a:srgbClr val="23272F"/>
                </a:solidFill>
                <a:effectLst/>
                <a:latin typeface="Times New Roman" panose="02020603050405020304" pitchFamily="18" charset="0"/>
                <a:cs typeface="Times New Roman" panose="02020603050405020304" pitchFamily="18" charset="0"/>
              </a:rPr>
              <a:t>MyButton</a:t>
            </a:r>
            <a:r>
              <a:rPr lang="en-US" sz="1800" b="0" i="0" dirty="0">
                <a:solidFill>
                  <a:srgbClr val="23272F"/>
                </a:solidFill>
                <a:effectLst/>
                <a:latin typeface="Times New Roman" panose="02020603050405020304" pitchFamily="18" charset="0"/>
                <a:cs typeface="Times New Roman" panose="02020603050405020304" pitchFamily="18" charset="0"/>
              </a:rPr>
              <a:t> to </a:t>
            </a:r>
            <a:r>
              <a:rPr lang="en-US" sz="1800" b="0" i="1" dirty="0">
                <a:solidFill>
                  <a:srgbClr val="23272F"/>
                </a:solidFill>
                <a:effectLst/>
                <a:latin typeface="Times New Roman" panose="02020603050405020304" pitchFamily="18" charset="0"/>
                <a:cs typeface="Times New Roman" panose="02020603050405020304" pitchFamily="18" charset="0"/>
              </a:rPr>
              <a:t>read</a:t>
            </a:r>
            <a:r>
              <a:rPr lang="en-US" sz="1800" b="0" i="0" dirty="0">
                <a:solidFill>
                  <a:srgbClr val="23272F"/>
                </a:solidFill>
                <a:effectLst/>
                <a:latin typeface="Times New Roman" panose="02020603050405020304" pitchFamily="18" charset="0"/>
                <a:cs typeface="Times New Roman" panose="02020603050405020304" pitchFamily="18" charset="0"/>
              </a:rPr>
              <a:t> the props you have passed from its parent component:</a:t>
            </a:r>
          </a:p>
        </p:txBody>
      </p:sp>
      <p:sp>
        <p:nvSpPr>
          <p:cNvPr id="6" name="TextBox 5">
            <a:extLst>
              <a:ext uri="{FF2B5EF4-FFF2-40B4-BE49-F238E27FC236}">
                <a16:creationId xmlns:a16="http://schemas.microsoft.com/office/drawing/2014/main" id="{B3792691-A441-47C0-94F9-36F4AD276D29}"/>
              </a:ext>
            </a:extLst>
          </p:cNvPr>
          <p:cNvSpPr txBox="1"/>
          <p:nvPr/>
        </p:nvSpPr>
        <p:spPr>
          <a:xfrm>
            <a:off x="848139" y="2221276"/>
            <a:ext cx="6096000" cy="2031325"/>
          </a:xfrm>
          <a:prstGeom prst="rect">
            <a:avLst/>
          </a:prstGeom>
          <a:noFill/>
        </p:spPr>
        <p:txBody>
          <a:bodyPr wrap="square">
            <a:spAutoFit/>
          </a:bodyPr>
          <a:lstStyle/>
          <a:p>
            <a:r>
              <a:rPr lang="en-US" sz="1800" b="0" dirty="0">
                <a:solidFill>
                  <a:srgbClr val="F2590C"/>
                </a:solidFill>
                <a:effectLst/>
                <a:latin typeface="var(--font-monospace)"/>
              </a:rPr>
              <a:t>function</a:t>
            </a:r>
            <a:r>
              <a:rPr lang="en-US" sz="1800" b="0" dirty="0">
                <a:solidFill>
                  <a:srgbClr val="5C6773"/>
                </a:solidFill>
                <a:effectLst/>
                <a:latin typeface="var(--font-monospace)"/>
              </a:rPr>
              <a:t> </a:t>
            </a:r>
            <a:r>
              <a:rPr lang="en-US" sz="1800" b="0" dirty="0" err="1">
                <a:solidFill>
                  <a:srgbClr val="41A6D9"/>
                </a:solidFill>
                <a:effectLst/>
                <a:latin typeface="var(--font-monospace)"/>
              </a:rPr>
              <a:t>MyButton</a:t>
            </a:r>
            <a:r>
              <a:rPr lang="en-US" sz="1800" b="0" dirty="0">
                <a:solidFill>
                  <a:srgbClr val="5C6773"/>
                </a:solidFill>
                <a:effectLst/>
                <a:latin typeface="var(--font-monospace)"/>
              </a:rPr>
              <a:t>({ count, </a:t>
            </a:r>
            <a:r>
              <a:rPr lang="en-US" sz="1800" b="0" dirty="0" err="1">
                <a:solidFill>
                  <a:srgbClr val="5C6773"/>
                </a:solidFill>
                <a:effectLst/>
                <a:latin typeface="var(--font-monospace)"/>
              </a:rPr>
              <a:t>onClick</a:t>
            </a:r>
            <a:r>
              <a:rPr lang="en-US" sz="1800" b="0" dirty="0">
                <a:solidFill>
                  <a:srgbClr val="5C6773"/>
                </a:solidFill>
                <a:effectLst/>
                <a:latin typeface="var(--font-monospace)"/>
              </a:rPr>
              <a:t> }) {</a:t>
            </a:r>
          </a:p>
          <a:p>
            <a:r>
              <a:rPr lang="en-US" sz="1800" b="0" dirty="0">
                <a:solidFill>
                  <a:srgbClr val="F2590C"/>
                </a:solidFill>
                <a:effectLst/>
                <a:latin typeface="var(--font-monospace)"/>
              </a:rPr>
              <a:t>  return</a:t>
            </a:r>
            <a:r>
              <a:rPr lang="en-US" sz="1800" b="0" dirty="0">
                <a:solidFill>
                  <a:srgbClr val="5C6773"/>
                </a:solidFill>
                <a:effectLst/>
                <a:latin typeface="var(--font-monospace)"/>
              </a:rPr>
              <a:t> (</a:t>
            </a:r>
          </a:p>
          <a:p>
            <a:r>
              <a:rPr lang="en-US" sz="1800" b="0" dirty="0">
                <a:solidFill>
                  <a:srgbClr val="5C6773"/>
                </a:solidFill>
                <a:effectLst/>
                <a:latin typeface="var(--font-monospace)"/>
              </a:rPr>
              <a:t>    &lt;button </a:t>
            </a:r>
            <a:r>
              <a:rPr lang="en-US" sz="1800" b="0" dirty="0" err="1">
                <a:solidFill>
                  <a:srgbClr val="5C6773"/>
                </a:solidFill>
                <a:effectLst/>
                <a:latin typeface="var(--font-monospace)"/>
              </a:rPr>
              <a:t>onClick</a:t>
            </a:r>
            <a:r>
              <a:rPr lang="en-US" sz="1800" b="0" dirty="0">
                <a:solidFill>
                  <a:srgbClr val="5C6773"/>
                </a:solidFill>
                <a:effectLst/>
                <a:latin typeface="var(--font-monospace)"/>
              </a:rPr>
              <a:t>={</a:t>
            </a:r>
            <a:r>
              <a:rPr lang="en-US" sz="1800" b="0" dirty="0" err="1">
                <a:solidFill>
                  <a:srgbClr val="5C6773"/>
                </a:solidFill>
                <a:effectLst/>
                <a:latin typeface="var(--font-monospace)"/>
              </a:rPr>
              <a:t>onClick</a:t>
            </a:r>
            <a:r>
              <a:rPr lang="en-US" sz="1800" b="0" dirty="0">
                <a:solidFill>
                  <a:srgbClr val="5C6773"/>
                </a:solidFill>
                <a:effectLst/>
                <a:latin typeface="var(--font-monospace)"/>
              </a:rPr>
              <a:t>}&gt;</a:t>
            </a:r>
          </a:p>
          <a:p>
            <a:r>
              <a:rPr lang="en-US" sz="1800" b="0" dirty="0">
                <a:solidFill>
                  <a:srgbClr val="41A6D9"/>
                </a:solidFill>
                <a:effectLst/>
                <a:latin typeface="var(--font-monospace)"/>
              </a:rPr>
              <a:t>      Clicked</a:t>
            </a:r>
            <a:r>
              <a:rPr lang="en-US" sz="1800" b="0" dirty="0">
                <a:solidFill>
                  <a:srgbClr val="5C6773"/>
                </a:solidFill>
                <a:effectLst/>
                <a:latin typeface="var(--font-monospace)"/>
              </a:rPr>
              <a:t> {count} times</a:t>
            </a:r>
          </a:p>
          <a:p>
            <a:r>
              <a:rPr lang="en-US" sz="1800" b="0" dirty="0">
                <a:solidFill>
                  <a:srgbClr val="5C6773"/>
                </a:solidFill>
                <a:effectLst/>
                <a:latin typeface="var(--font-monospace)"/>
              </a:rPr>
              <a:t>    &lt;/button&gt;</a:t>
            </a:r>
          </a:p>
          <a:p>
            <a:r>
              <a:rPr lang="en-US" sz="1800" b="0" dirty="0">
                <a:solidFill>
                  <a:srgbClr val="5C6773"/>
                </a:solidFill>
                <a:effectLst/>
                <a:latin typeface="var(--font-monospace)"/>
              </a:rPr>
              <a:t>  );</a:t>
            </a:r>
          </a:p>
          <a:p>
            <a:r>
              <a:rPr lang="en-US" sz="1800" b="0" dirty="0">
                <a:solidFill>
                  <a:srgbClr val="5C6773"/>
                </a:solidFill>
                <a:effectLst/>
                <a:latin typeface="var(--font-monospace)"/>
              </a:rPr>
              <a:t>}</a:t>
            </a:r>
          </a:p>
        </p:txBody>
      </p:sp>
      <p:sp>
        <p:nvSpPr>
          <p:cNvPr id="8" name="TextBox 7">
            <a:extLst>
              <a:ext uri="{FF2B5EF4-FFF2-40B4-BE49-F238E27FC236}">
                <a16:creationId xmlns:a16="http://schemas.microsoft.com/office/drawing/2014/main" id="{766B632B-DF5F-D12B-3417-4CEEFEF28891}"/>
              </a:ext>
            </a:extLst>
          </p:cNvPr>
          <p:cNvSpPr txBox="1"/>
          <p:nvPr/>
        </p:nvSpPr>
        <p:spPr>
          <a:xfrm>
            <a:off x="477078" y="4454266"/>
            <a:ext cx="10876722" cy="1477328"/>
          </a:xfrm>
          <a:prstGeom prst="rect">
            <a:avLst/>
          </a:prstGeom>
          <a:noFill/>
        </p:spPr>
        <p:txBody>
          <a:bodyPr wrap="square">
            <a:spAutoFit/>
          </a:bodyPr>
          <a:lstStyle/>
          <a:p>
            <a:r>
              <a:rPr lang="en-US" sz="1800" b="0" i="0" dirty="0">
                <a:solidFill>
                  <a:srgbClr val="23272F"/>
                </a:solidFill>
                <a:effectLst/>
                <a:latin typeface="Times New Roman" panose="02020603050405020304" pitchFamily="18" charset="0"/>
                <a:cs typeface="Times New Roman" panose="02020603050405020304" pitchFamily="18" charset="0"/>
              </a:rPr>
              <a:t>When you click the button, the </a:t>
            </a:r>
            <a:r>
              <a:rPr lang="en-US" sz="1800" dirty="0" err="1">
                <a:latin typeface="Times New Roman" panose="02020603050405020304" pitchFamily="18" charset="0"/>
                <a:cs typeface="Times New Roman" panose="02020603050405020304" pitchFamily="18" charset="0"/>
              </a:rPr>
              <a:t>onClick</a:t>
            </a:r>
            <a:r>
              <a:rPr lang="en-US" sz="1800" b="0" i="0" dirty="0">
                <a:solidFill>
                  <a:srgbClr val="23272F"/>
                </a:solidFill>
                <a:effectLst/>
                <a:latin typeface="Times New Roman" panose="02020603050405020304" pitchFamily="18" charset="0"/>
                <a:cs typeface="Times New Roman" panose="02020603050405020304" pitchFamily="18" charset="0"/>
              </a:rPr>
              <a:t> handler fires. Each button’s </a:t>
            </a:r>
            <a:r>
              <a:rPr lang="en-US" sz="1800" dirty="0" err="1">
                <a:latin typeface="Times New Roman" panose="02020603050405020304" pitchFamily="18" charset="0"/>
                <a:cs typeface="Times New Roman" panose="02020603050405020304" pitchFamily="18" charset="0"/>
              </a:rPr>
              <a:t>onClick</a:t>
            </a:r>
            <a:r>
              <a:rPr lang="en-US" sz="1800" b="0" i="0" dirty="0">
                <a:solidFill>
                  <a:srgbClr val="23272F"/>
                </a:solidFill>
                <a:effectLst/>
                <a:latin typeface="Times New Roman" panose="02020603050405020304" pitchFamily="18" charset="0"/>
                <a:cs typeface="Times New Roman" panose="02020603050405020304" pitchFamily="18" charset="0"/>
              </a:rPr>
              <a:t> prop was set to the </a:t>
            </a:r>
            <a:r>
              <a:rPr lang="en-US" sz="1800" dirty="0" err="1">
                <a:latin typeface="Times New Roman" panose="02020603050405020304" pitchFamily="18" charset="0"/>
                <a:cs typeface="Times New Roman" panose="02020603050405020304" pitchFamily="18" charset="0"/>
              </a:rPr>
              <a:t>handleClick</a:t>
            </a:r>
            <a:r>
              <a:rPr lang="en-US" sz="1800" b="0" i="0" dirty="0">
                <a:solidFill>
                  <a:srgbClr val="23272F"/>
                </a:solidFill>
                <a:effectLst/>
                <a:latin typeface="Times New Roman" panose="02020603050405020304" pitchFamily="18" charset="0"/>
                <a:cs typeface="Times New Roman" panose="02020603050405020304" pitchFamily="18" charset="0"/>
              </a:rPr>
              <a:t> function inside </a:t>
            </a:r>
            <a:r>
              <a:rPr lang="en-US" sz="1800" dirty="0" err="1">
                <a:latin typeface="Times New Roman" panose="02020603050405020304" pitchFamily="18" charset="0"/>
                <a:cs typeface="Times New Roman" panose="02020603050405020304" pitchFamily="18" charset="0"/>
              </a:rPr>
              <a:t>MyApp</a:t>
            </a:r>
            <a:r>
              <a:rPr lang="en-US" sz="1800" b="0" i="0" dirty="0">
                <a:solidFill>
                  <a:srgbClr val="23272F"/>
                </a:solidFill>
                <a:effectLst/>
                <a:latin typeface="Times New Roman" panose="02020603050405020304" pitchFamily="18" charset="0"/>
                <a:cs typeface="Times New Roman" panose="02020603050405020304" pitchFamily="18" charset="0"/>
              </a:rPr>
              <a:t>, so the code inside of it runs. </a:t>
            </a:r>
          </a:p>
          <a:p>
            <a:pPr marL="285750" indent="-285750">
              <a:buFont typeface="Arial" panose="020B0604020202020204" pitchFamily="34" charset="0"/>
              <a:buChar char="•"/>
            </a:pPr>
            <a:r>
              <a:rPr lang="en-US" sz="1800" b="0" i="0" dirty="0">
                <a:solidFill>
                  <a:srgbClr val="23272F"/>
                </a:solidFill>
                <a:effectLst/>
                <a:latin typeface="Times New Roman" panose="02020603050405020304" pitchFamily="18" charset="0"/>
                <a:cs typeface="Times New Roman" panose="02020603050405020304" pitchFamily="18" charset="0"/>
              </a:rPr>
              <a:t>That code calls </a:t>
            </a:r>
            <a:r>
              <a:rPr lang="en-US" sz="1800" dirty="0" err="1">
                <a:latin typeface="Times New Roman" panose="02020603050405020304" pitchFamily="18" charset="0"/>
                <a:cs typeface="Times New Roman" panose="02020603050405020304" pitchFamily="18" charset="0"/>
              </a:rPr>
              <a:t>setCount</a:t>
            </a:r>
            <a:r>
              <a:rPr lang="en-US" sz="1800" dirty="0">
                <a:latin typeface="Times New Roman" panose="02020603050405020304" pitchFamily="18" charset="0"/>
                <a:cs typeface="Times New Roman" panose="02020603050405020304" pitchFamily="18" charset="0"/>
              </a:rPr>
              <a:t>(count + 1)</a:t>
            </a:r>
            <a:r>
              <a:rPr lang="en-US" sz="1800" b="0" i="0" dirty="0">
                <a:solidFill>
                  <a:srgbClr val="23272F"/>
                </a:solidFill>
                <a:effectLst/>
                <a:latin typeface="Times New Roman" panose="02020603050405020304" pitchFamily="18" charset="0"/>
                <a:cs typeface="Times New Roman" panose="02020603050405020304" pitchFamily="18" charset="0"/>
              </a:rPr>
              <a:t>, incrementing the </a:t>
            </a:r>
            <a:r>
              <a:rPr lang="en-US" sz="1800" dirty="0">
                <a:latin typeface="Times New Roman" panose="02020603050405020304" pitchFamily="18" charset="0"/>
                <a:cs typeface="Times New Roman" panose="02020603050405020304" pitchFamily="18" charset="0"/>
              </a:rPr>
              <a:t>count</a:t>
            </a:r>
            <a:r>
              <a:rPr lang="en-US" sz="1800" b="0" i="0" dirty="0">
                <a:solidFill>
                  <a:srgbClr val="23272F"/>
                </a:solidFill>
                <a:effectLst/>
                <a:latin typeface="Times New Roman" panose="02020603050405020304" pitchFamily="18" charset="0"/>
                <a:cs typeface="Times New Roman" panose="02020603050405020304" pitchFamily="18" charset="0"/>
              </a:rPr>
              <a:t> state variable. </a:t>
            </a:r>
          </a:p>
          <a:p>
            <a:pPr marL="285750" indent="-285750">
              <a:buFont typeface="Arial" panose="020B0604020202020204" pitchFamily="34" charset="0"/>
              <a:buChar char="•"/>
            </a:pPr>
            <a:r>
              <a:rPr lang="en-US" sz="1800" b="0" i="0" dirty="0">
                <a:solidFill>
                  <a:srgbClr val="23272F"/>
                </a:solidFill>
                <a:effectLst/>
                <a:latin typeface="Times New Roman" panose="02020603050405020304" pitchFamily="18" charset="0"/>
                <a:cs typeface="Times New Roman" panose="02020603050405020304" pitchFamily="18" charset="0"/>
              </a:rPr>
              <a:t>The new </a:t>
            </a:r>
            <a:r>
              <a:rPr lang="en-US" sz="1800" dirty="0">
                <a:latin typeface="Times New Roman" panose="02020603050405020304" pitchFamily="18" charset="0"/>
                <a:cs typeface="Times New Roman" panose="02020603050405020304" pitchFamily="18" charset="0"/>
              </a:rPr>
              <a:t>count</a:t>
            </a:r>
            <a:r>
              <a:rPr lang="en-US" sz="1800" b="0" i="0" dirty="0">
                <a:solidFill>
                  <a:srgbClr val="23272F"/>
                </a:solidFill>
                <a:effectLst/>
                <a:latin typeface="Times New Roman" panose="02020603050405020304" pitchFamily="18" charset="0"/>
                <a:cs typeface="Times New Roman" panose="02020603050405020304" pitchFamily="18" charset="0"/>
              </a:rPr>
              <a:t> value is passed as a prop to each button, so they all show the new value. </a:t>
            </a:r>
          </a:p>
          <a:p>
            <a:pPr marL="285750" indent="-285750">
              <a:buFont typeface="Arial" panose="020B0604020202020204" pitchFamily="34" charset="0"/>
              <a:buChar char="•"/>
            </a:pPr>
            <a:r>
              <a:rPr lang="en-US" sz="1800" b="0" i="0" dirty="0">
                <a:solidFill>
                  <a:srgbClr val="23272F"/>
                </a:solidFill>
                <a:effectLst/>
                <a:latin typeface="Times New Roman" panose="02020603050405020304" pitchFamily="18" charset="0"/>
                <a:cs typeface="Times New Roman" panose="02020603050405020304" pitchFamily="18" charset="0"/>
              </a:rPr>
              <a:t>This is called “lifting state up”. By moving state up, you’ve shared it between components.</a:t>
            </a:r>
            <a:endParaRPr lang="en-V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4246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1E2FAF-4746-1271-ED07-C369763754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24</a:t>
            </a:fld>
            <a:endParaRPr lang="ja-JP" altLang="en-US"/>
          </a:p>
        </p:txBody>
      </p:sp>
      <p:sp>
        <p:nvSpPr>
          <p:cNvPr id="4" name="TextBox 3">
            <a:extLst>
              <a:ext uri="{FF2B5EF4-FFF2-40B4-BE49-F238E27FC236}">
                <a16:creationId xmlns:a16="http://schemas.microsoft.com/office/drawing/2014/main" id="{48FFA753-29F5-317B-BEAD-AEA5749084F2}"/>
              </a:ext>
            </a:extLst>
          </p:cNvPr>
          <p:cNvSpPr txBox="1"/>
          <p:nvPr/>
        </p:nvSpPr>
        <p:spPr>
          <a:xfrm>
            <a:off x="533401" y="305068"/>
            <a:ext cx="6096000" cy="6247864"/>
          </a:xfrm>
          <a:prstGeom prst="rect">
            <a:avLst/>
          </a:prstGeom>
          <a:noFill/>
        </p:spPr>
        <p:txBody>
          <a:bodyPr wrap="square">
            <a:spAutoFit/>
          </a:bodyPr>
          <a:lstStyle/>
          <a:p>
            <a:r>
              <a:rPr lang="en-US" sz="1600" b="0" dirty="0">
                <a:solidFill>
                  <a:srgbClr val="F2590C"/>
                </a:solidFill>
                <a:effectLst/>
                <a:latin typeface="var(--font-monospace)"/>
              </a:rPr>
              <a:t>import</a:t>
            </a:r>
            <a:r>
              <a:rPr lang="en-US" sz="1600" b="0" dirty="0">
                <a:solidFill>
                  <a:srgbClr val="5C6773"/>
                </a:solidFill>
                <a:effectLst/>
                <a:latin typeface="var(--font-monospace)"/>
              </a:rPr>
              <a:t> { </a:t>
            </a:r>
            <a:r>
              <a:rPr lang="en-US" sz="1600" b="0" dirty="0" err="1">
                <a:solidFill>
                  <a:srgbClr val="5C6773"/>
                </a:solidFill>
                <a:effectLst/>
                <a:latin typeface="var(--font-monospace)"/>
              </a:rPr>
              <a:t>useState</a:t>
            </a:r>
            <a:r>
              <a:rPr lang="en-US" sz="1600" b="0" dirty="0">
                <a:solidFill>
                  <a:srgbClr val="5C6773"/>
                </a:solidFill>
                <a:effectLst/>
                <a:latin typeface="var(--font-monospace)"/>
              </a:rPr>
              <a:t> } </a:t>
            </a:r>
            <a:r>
              <a:rPr lang="en-US" sz="1600" b="0" dirty="0">
                <a:solidFill>
                  <a:srgbClr val="F2590C"/>
                </a:solidFill>
                <a:effectLst/>
                <a:latin typeface="var(--font-monospace)"/>
              </a:rPr>
              <a:t>from</a:t>
            </a:r>
            <a:r>
              <a:rPr lang="en-US" sz="1600" b="0" dirty="0">
                <a:solidFill>
                  <a:srgbClr val="5C6773"/>
                </a:solidFill>
                <a:effectLst/>
                <a:latin typeface="var(--font-monospace)"/>
              </a:rPr>
              <a:t> </a:t>
            </a:r>
            <a:r>
              <a:rPr lang="en-US" sz="1600" b="0" dirty="0">
                <a:solidFill>
                  <a:srgbClr val="86B300"/>
                </a:solidFill>
                <a:effectLst/>
                <a:latin typeface="var(--font-monospace)"/>
              </a:rPr>
              <a:t>'react’</a:t>
            </a:r>
            <a:r>
              <a:rPr lang="en-US" sz="1600" b="0" dirty="0">
                <a:solidFill>
                  <a:srgbClr val="5C6773"/>
                </a:solidFill>
                <a:effectLst/>
                <a:latin typeface="var(--font-monospace)"/>
              </a:rPr>
              <a:t>;</a:t>
            </a:r>
          </a:p>
          <a:p>
            <a:endParaRPr lang="en-US" sz="1600" dirty="0">
              <a:solidFill>
                <a:srgbClr val="5C6773"/>
              </a:solidFill>
              <a:latin typeface="var(--font-monospace)"/>
            </a:endParaRPr>
          </a:p>
          <a:p>
            <a:r>
              <a:rPr lang="en-US" sz="1600" b="0" dirty="0">
                <a:solidFill>
                  <a:srgbClr val="F2590C"/>
                </a:solidFill>
                <a:effectLst/>
                <a:latin typeface="var(--font-monospace)"/>
              </a:rPr>
              <a:t>export</a:t>
            </a:r>
            <a:r>
              <a:rPr lang="en-US" sz="1600" b="0" dirty="0">
                <a:solidFill>
                  <a:srgbClr val="5C6773"/>
                </a:solidFill>
                <a:effectLst/>
                <a:latin typeface="var(--font-monospace)"/>
              </a:rPr>
              <a:t> </a:t>
            </a:r>
            <a:r>
              <a:rPr lang="en-US" sz="1600" b="0" dirty="0">
                <a:solidFill>
                  <a:srgbClr val="F2590C"/>
                </a:solidFill>
                <a:effectLst/>
                <a:latin typeface="var(--font-monospace)"/>
              </a:rPr>
              <a:t>default</a:t>
            </a:r>
            <a:r>
              <a:rPr lang="en-US" sz="1600" b="0" dirty="0">
                <a:solidFill>
                  <a:srgbClr val="5C6773"/>
                </a:solidFill>
                <a:effectLst/>
                <a:latin typeface="var(--font-monospace)"/>
              </a:rPr>
              <a:t> </a:t>
            </a:r>
            <a:r>
              <a:rPr lang="en-US" sz="1600" b="0" dirty="0">
                <a:solidFill>
                  <a:srgbClr val="F2590C"/>
                </a:solidFill>
                <a:effectLst/>
                <a:latin typeface="var(--font-monospace)"/>
              </a:rPr>
              <a:t>function</a:t>
            </a:r>
            <a:r>
              <a:rPr lang="en-US" sz="1600" b="0" dirty="0">
                <a:solidFill>
                  <a:srgbClr val="5C6773"/>
                </a:solidFill>
                <a:effectLst/>
                <a:latin typeface="var(--font-monospace)"/>
              </a:rPr>
              <a:t> </a:t>
            </a:r>
            <a:r>
              <a:rPr lang="en-US" sz="1600" b="0" dirty="0" err="1">
                <a:solidFill>
                  <a:srgbClr val="41A6D9"/>
                </a:solidFill>
                <a:effectLst/>
                <a:latin typeface="var(--font-monospace)"/>
              </a:rPr>
              <a:t>MyApp</a:t>
            </a:r>
            <a:r>
              <a:rPr lang="en-US" sz="1600" b="0" dirty="0">
                <a:solidFill>
                  <a:srgbClr val="5C6773"/>
                </a:solidFill>
                <a:effectLst/>
                <a:latin typeface="var(--font-monospace)"/>
              </a:rPr>
              <a:t>() {</a:t>
            </a:r>
          </a:p>
          <a:p>
            <a:r>
              <a:rPr lang="en-US" sz="1600" b="0" dirty="0">
                <a:solidFill>
                  <a:srgbClr val="F2590C"/>
                </a:solidFill>
                <a:effectLst/>
                <a:latin typeface="var(--font-monospace)"/>
              </a:rPr>
              <a:t>  const</a:t>
            </a:r>
            <a:r>
              <a:rPr lang="en-US" sz="1600" b="0" dirty="0">
                <a:solidFill>
                  <a:srgbClr val="5C6773"/>
                </a:solidFill>
                <a:effectLst/>
                <a:latin typeface="var(--font-monospace)"/>
              </a:rPr>
              <a:t> [count, </a:t>
            </a:r>
            <a:r>
              <a:rPr lang="en-US" sz="1600" b="0" dirty="0" err="1">
                <a:solidFill>
                  <a:srgbClr val="5C6773"/>
                </a:solidFill>
                <a:effectLst/>
                <a:latin typeface="var(--font-monospace)"/>
              </a:rPr>
              <a:t>setCount</a:t>
            </a:r>
            <a:r>
              <a:rPr lang="en-US" sz="1600" b="0" dirty="0">
                <a:solidFill>
                  <a:srgbClr val="5C6773"/>
                </a:solidFill>
                <a:effectLst/>
                <a:latin typeface="var(--font-monospace)"/>
              </a:rPr>
              <a:t>] = </a:t>
            </a:r>
            <a:r>
              <a:rPr lang="en-US" sz="1600" b="0" dirty="0" err="1">
                <a:solidFill>
                  <a:srgbClr val="5C6773"/>
                </a:solidFill>
                <a:effectLst/>
                <a:latin typeface="var(--font-monospace)"/>
              </a:rPr>
              <a:t>useState</a:t>
            </a:r>
            <a:r>
              <a:rPr lang="en-US" sz="1600" b="0" dirty="0">
                <a:solidFill>
                  <a:srgbClr val="5C6773"/>
                </a:solidFill>
                <a:effectLst/>
                <a:latin typeface="var(--font-monospace)"/>
              </a:rPr>
              <a:t>(</a:t>
            </a:r>
            <a:r>
              <a:rPr lang="en-US" sz="1600" b="0" dirty="0">
                <a:solidFill>
                  <a:srgbClr val="F08C36"/>
                </a:solidFill>
                <a:effectLst/>
                <a:latin typeface="var(--font-monospace)"/>
              </a:rPr>
              <a:t>0</a:t>
            </a:r>
            <a:r>
              <a:rPr lang="en-US" sz="1600" b="0" dirty="0">
                <a:solidFill>
                  <a:srgbClr val="5C6773"/>
                </a:solidFill>
                <a:effectLst/>
                <a:latin typeface="var(--font-monospace)"/>
              </a:rPr>
              <a:t>);</a:t>
            </a:r>
          </a:p>
          <a:p>
            <a:br>
              <a:rPr lang="en-US" sz="1600" b="0" dirty="0">
                <a:solidFill>
                  <a:srgbClr val="5C6773"/>
                </a:solidFill>
                <a:effectLst/>
                <a:latin typeface="var(--font-monospace)"/>
              </a:rPr>
            </a:br>
            <a:r>
              <a:rPr lang="en-US" sz="1600" b="0" dirty="0">
                <a:solidFill>
                  <a:srgbClr val="5C6773"/>
                </a:solidFill>
                <a:effectLst/>
                <a:latin typeface="var(--font-monospace)"/>
              </a:rPr>
              <a:t>  </a:t>
            </a:r>
            <a:r>
              <a:rPr lang="en-US" sz="1600" b="0" dirty="0">
                <a:solidFill>
                  <a:srgbClr val="F2590C"/>
                </a:solidFill>
                <a:effectLst/>
                <a:latin typeface="var(--font-monospace)"/>
              </a:rPr>
              <a:t>function</a:t>
            </a:r>
            <a:r>
              <a:rPr lang="en-US" sz="1600" b="0" dirty="0">
                <a:solidFill>
                  <a:srgbClr val="5C6773"/>
                </a:solidFill>
                <a:effectLst/>
                <a:latin typeface="var(--font-monospace)"/>
              </a:rPr>
              <a:t> </a:t>
            </a:r>
            <a:r>
              <a:rPr lang="en-US" sz="1600" b="0" dirty="0" err="1">
                <a:solidFill>
                  <a:srgbClr val="5C6773"/>
                </a:solidFill>
                <a:effectLst/>
                <a:latin typeface="var(--font-monospace)"/>
              </a:rPr>
              <a:t>handleClick</a:t>
            </a:r>
            <a:r>
              <a:rPr lang="en-US" sz="1600" b="0" dirty="0">
                <a:solidFill>
                  <a:srgbClr val="5C6773"/>
                </a:solidFill>
                <a:effectLst/>
                <a:latin typeface="var(--font-monospace)"/>
              </a:rPr>
              <a:t>() {</a:t>
            </a:r>
          </a:p>
          <a:p>
            <a:r>
              <a:rPr lang="en-US" sz="1600" b="0" dirty="0">
                <a:solidFill>
                  <a:srgbClr val="5C6773"/>
                </a:solidFill>
                <a:effectLst/>
                <a:latin typeface="var(--font-monospace)"/>
              </a:rPr>
              <a:t>    </a:t>
            </a:r>
            <a:r>
              <a:rPr lang="en-US" sz="1600" b="0" dirty="0" err="1">
                <a:solidFill>
                  <a:srgbClr val="5C6773"/>
                </a:solidFill>
                <a:effectLst/>
                <a:latin typeface="var(--font-monospace)"/>
              </a:rPr>
              <a:t>setCount</a:t>
            </a:r>
            <a:r>
              <a:rPr lang="en-US" sz="1600" b="0" dirty="0">
                <a:solidFill>
                  <a:srgbClr val="5C6773"/>
                </a:solidFill>
                <a:effectLst/>
                <a:latin typeface="var(--font-monospace)"/>
              </a:rPr>
              <a:t>(count + </a:t>
            </a:r>
            <a:r>
              <a:rPr lang="en-US" sz="1600" b="0" dirty="0">
                <a:solidFill>
                  <a:srgbClr val="F08C36"/>
                </a:solidFill>
                <a:effectLst/>
                <a:latin typeface="var(--font-monospace)"/>
              </a:rPr>
              <a:t>1</a:t>
            </a:r>
            <a:r>
              <a:rPr lang="en-US" sz="1600" b="0" dirty="0">
                <a:solidFill>
                  <a:srgbClr val="5C6773"/>
                </a:solidFill>
                <a:effectLst/>
                <a:latin typeface="var(--font-monospace)"/>
              </a:rPr>
              <a:t>);</a:t>
            </a:r>
          </a:p>
          <a:p>
            <a:r>
              <a:rPr lang="en-US" sz="1600" b="0" dirty="0">
                <a:solidFill>
                  <a:srgbClr val="5C6773"/>
                </a:solidFill>
                <a:effectLst/>
                <a:latin typeface="var(--font-monospace)"/>
              </a:rPr>
              <a:t>  }</a:t>
            </a:r>
          </a:p>
          <a:p>
            <a:br>
              <a:rPr lang="en-US" sz="1600" b="0" dirty="0">
                <a:solidFill>
                  <a:srgbClr val="5C6773"/>
                </a:solidFill>
                <a:effectLst/>
                <a:latin typeface="var(--font-monospace)"/>
              </a:rPr>
            </a:br>
            <a:r>
              <a:rPr lang="en-US" sz="1600" b="0" dirty="0">
                <a:solidFill>
                  <a:srgbClr val="5C6773"/>
                </a:solidFill>
                <a:effectLst/>
                <a:latin typeface="var(--font-monospace)"/>
              </a:rPr>
              <a:t>  </a:t>
            </a:r>
            <a:r>
              <a:rPr lang="en-US" sz="1600" b="0" dirty="0">
                <a:solidFill>
                  <a:srgbClr val="F2590C"/>
                </a:solidFill>
                <a:effectLst/>
                <a:latin typeface="var(--font-monospace)"/>
              </a:rPr>
              <a:t>return</a:t>
            </a:r>
            <a:r>
              <a:rPr lang="en-US" sz="1600" b="0" dirty="0">
                <a:solidFill>
                  <a:srgbClr val="5C6773"/>
                </a:solidFill>
                <a:effectLst/>
                <a:latin typeface="var(--font-monospace)"/>
              </a:rPr>
              <a:t> (</a:t>
            </a:r>
          </a:p>
          <a:p>
            <a:r>
              <a:rPr lang="en-US" sz="1600" b="0" dirty="0">
                <a:solidFill>
                  <a:srgbClr val="5C6773"/>
                </a:solidFill>
                <a:effectLst/>
                <a:latin typeface="var(--font-monospace)"/>
              </a:rPr>
              <a:t>    &lt;div&gt;</a:t>
            </a:r>
          </a:p>
          <a:p>
            <a:r>
              <a:rPr lang="en-US" sz="1600" b="0" dirty="0">
                <a:solidFill>
                  <a:srgbClr val="5C6773"/>
                </a:solidFill>
                <a:effectLst/>
                <a:latin typeface="var(--font-monospace)"/>
              </a:rPr>
              <a:t>      &lt;h1&gt;</a:t>
            </a:r>
            <a:r>
              <a:rPr lang="en-US" sz="1600" b="0" dirty="0">
                <a:solidFill>
                  <a:srgbClr val="41A6D9"/>
                </a:solidFill>
                <a:effectLst/>
                <a:latin typeface="var(--font-monospace)"/>
              </a:rPr>
              <a:t>Counters</a:t>
            </a:r>
            <a:r>
              <a:rPr lang="en-US" sz="1600" b="0" dirty="0">
                <a:solidFill>
                  <a:srgbClr val="5C6773"/>
                </a:solidFill>
                <a:effectLst/>
                <a:latin typeface="var(--font-monospace)"/>
              </a:rPr>
              <a:t> that update together&lt;/h1&gt;</a:t>
            </a:r>
          </a:p>
          <a:p>
            <a:r>
              <a:rPr lang="en-US" sz="1600" b="0" dirty="0">
                <a:solidFill>
                  <a:srgbClr val="5C6773"/>
                </a:solidFill>
                <a:effectLst/>
                <a:latin typeface="var(--font-monospace)"/>
              </a:rPr>
              <a:t>      &lt;</a:t>
            </a:r>
            <a:r>
              <a:rPr lang="en-US" sz="1600" b="0" dirty="0" err="1">
                <a:solidFill>
                  <a:srgbClr val="41A6D9"/>
                </a:solidFill>
                <a:effectLst/>
                <a:latin typeface="var(--font-monospace)"/>
              </a:rPr>
              <a:t>MyButton</a:t>
            </a:r>
            <a:r>
              <a:rPr lang="en-US" sz="1600" b="0" dirty="0">
                <a:solidFill>
                  <a:srgbClr val="5C6773"/>
                </a:solidFill>
                <a:effectLst/>
                <a:latin typeface="var(--font-monospace)"/>
              </a:rPr>
              <a:t> count={count} </a:t>
            </a:r>
            <a:r>
              <a:rPr lang="en-US" sz="1600" b="0" dirty="0" err="1">
                <a:solidFill>
                  <a:srgbClr val="5C6773"/>
                </a:solidFill>
                <a:effectLst/>
                <a:latin typeface="var(--font-monospace)"/>
              </a:rPr>
              <a:t>onClick</a:t>
            </a:r>
            <a:r>
              <a:rPr lang="en-US" sz="1600" b="0" dirty="0">
                <a:solidFill>
                  <a:srgbClr val="5C6773"/>
                </a:solidFill>
                <a:effectLst/>
                <a:latin typeface="var(--font-monospace)"/>
              </a:rPr>
              <a:t>={</a:t>
            </a:r>
            <a:r>
              <a:rPr lang="en-US" sz="1600" b="0" dirty="0" err="1">
                <a:solidFill>
                  <a:srgbClr val="5C6773"/>
                </a:solidFill>
                <a:effectLst/>
                <a:latin typeface="var(--font-monospace)"/>
              </a:rPr>
              <a:t>handleClick</a:t>
            </a:r>
            <a:r>
              <a:rPr lang="en-US" sz="1600" b="0" dirty="0">
                <a:solidFill>
                  <a:srgbClr val="5C6773"/>
                </a:solidFill>
                <a:effectLst/>
                <a:latin typeface="var(--font-monospace)"/>
              </a:rPr>
              <a:t>} /&gt;</a:t>
            </a:r>
          </a:p>
          <a:p>
            <a:r>
              <a:rPr lang="en-US" sz="1600" b="0" dirty="0">
                <a:solidFill>
                  <a:srgbClr val="5C6773"/>
                </a:solidFill>
                <a:effectLst/>
                <a:latin typeface="var(--font-monospace)"/>
              </a:rPr>
              <a:t>      &lt;</a:t>
            </a:r>
            <a:r>
              <a:rPr lang="en-US" sz="1600" b="0" dirty="0" err="1">
                <a:solidFill>
                  <a:srgbClr val="41A6D9"/>
                </a:solidFill>
                <a:effectLst/>
                <a:latin typeface="var(--font-monospace)"/>
              </a:rPr>
              <a:t>MyButton</a:t>
            </a:r>
            <a:r>
              <a:rPr lang="en-US" sz="1600" b="0" dirty="0">
                <a:solidFill>
                  <a:srgbClr val="5C6773"/>
                </a:solidFill>
                <a:effectLst/>
                <a:latin typeface="var(--font-monospace)"/>
              </a:rPr>
              <a:t> count={count} </a:t>
            </a:r>
            <a:r>
              <a:rPr lang="en-US" sz="1600" b="0" dirty="0" err="1">
                <a:solidFill>
                  <a:srgbClr val="5C6773"/>
                </a:solidFill>
                <a:effectLst/>
                <a:latin typeface="var(--font-monospace)"/>
              </a:rPr>
              <a:t>onClick</a:t>
            </a:r>
            <a:r>
              <a:rPr lang="en-US" sz="1600" b="0" dirty="0">
                <a:solidFill>
                  <a:srgbClr val="5C6773"/>
                </a:solidFill>
                <a:effectLst/>
                <a:latin typeface="var(--font-monospace)"/>
              </a:rPr>
              <a:t>={</a:t>
            </a:r>
            <a:r>
              <a:rPr lang="en-US" sz="1600" b="0" dirty="0" err="1">
                <a:solidFill>
                  <a:srgbClr val="5C6773"/>
                </a:solidFill>
                <a:effectLst/>
                <a:latin typeface="var(--font-monospace)"/>
              </a:rPr>
              <a:t>handleClick</a:t>
            </a:r>
            <a:r>
              <a:rPr lang="en-US" sz="1600" b="0" dirty="0">
                <a:solidFill>
                  <a:srgbClr val="5C6773"/>
                </a:solidFill>
                <a:effectLst/>
                <a:latin typeface="var(--font-monospace)"/>
              </a:rPr>
              <a:t>} /&gt;</a:t>
            </a:r>
          </a:p>
          <a:p>
            <a:r>
              <a:rPr lang="en-US" sz="1600" b="0" dirty="0">
                <a:solidFill>
                  <a:srgbClr val="5C6773"/>
                </a:solidFill>
                <a:effectLst/>
                <a:latin typeface="var(--font-monospace)"/>
              </a:rPr>
              <a:t>    &lt;/div&gt;</a:t>
            </a:r>
          </a:p>
          <a:p>
            <a:r>
              <a:rPr lang="en-US" sz="1600" b="0" dirty="0">
                <a:solidFill>
                  <a:srgbClr val="5C6773"/>
                </a:solidFill>
                <a:effectLst/>
                <a:latin typeface="var(--font-monospace)"/>
              </a:rPr>
              <a:t>  );</a:t>
            </a:r>
          </a:p>
          <a:p>
            <a:r>
              <a:rPr lang="en-US" sz="1600" b="0" dirty="0">
                <a:solidFill>
                  <a:srgbClr val="5C6773"/>
                </a:solidFill>
                <a:effectLst/>
                <a:latin typeface="var(--font-monospace)"/>
              </a:rPr>
              <a:t>}</a:t>
            </a:r>
          </a:p>
          <a:p>
            <a:br>
              <a:rPr lang="en-US" sz="1600" b="0" dirty="0">
                <a:solidFill>
                  <a:srgbClr val="5C6773"/>
                </a:solidFill>
                <a:effectLst/>
                <a:latin typeface="var(--font-monospace)"/>
              </a:rPr>
            </a:br>
            <a:r>
              <a:rPr lang="en-US" sz="1600" b="0" dirty="0">
                <a:solidFill>
                  <a:srgbClr val="F2590C"/>
                </a:solidFill>
                <a:effectLst/>
                <a:latin typeface="var(--font-monospace)"/>
              </a:rPr>
              <a:t>function</a:t>
            </a:r>
            <a:r>
              <a:rPr lang="en-US" sz="1600" b="0" dirty="0">
                <a:solidFill>
                  <a:srgbClr val="5C6773"/>
                </a:solidFill>
                <a:effectLst/>
                <a:latin typeface="var(--font-monospace)"/>
              </a:rPr>
              <a:t> </a:t>
            </a:r>
            <a:r>
              <a:rPr lang="en-US" sz="1600" b="0" dirty="0" err="1">
                <a:solidFill>
                  <a:srgbClr val="41A6D9"/>
                </a:solidFill>
                <a:effectLst/>
                <a:latin typeface="var(--font-monospace)"/>
              </a:rPr>
              <a:t>MyButton</a:t>
            </a:r>
            <a:r>
              <a:rPr lang="en-US" sz="1600" b="0" dirty="0">
                <a:solidFill>
                  <a:srgbClr val="5C6773"/>
                </a:solidFill>
                <a:effectLst/>
                <a:latin typeface="var(--font-monospace)"/>
              </a:rPr>
              <a:t>({ count, </a:t>
            </a:r>
            <a:r>
              <a:rPr lang="en-US" sz="1600" b="0" dirty="0" err="1">
                <a:solidFill>
                  <a:srgbClr val="5C6773"/>
                </a:solidFill>
                <a:effectLst/>
                <a:latin typeface="var(--font-monospace)"/>
              </a:rPr>
              <a:t>onClick</a:t>
            </a:r>
            <a:r>
              <a:rPr lang="en-US" sz="1600" b="0" dirty="0">
                <a:solidFill>
                  <a:srgbClr val="5C6773"/>
                </a:solidFill>
                <a:effectLst/>
                <a:latin typeface="var(--font-monospace)"/>
              </a:rPr>
              <a:t> }) {</a:t>
            </a:r>
          </a:p>
          <a:p>
            <a:r>
              <a:rPr lang="en-US" sz="1600" b="0" dirty="0">
                <a:solidFill>
                  <a:srgbClr val="F2590C"/>
                </a:solidFill>
                <a:effectLst/>
                <a:latin typeface="var(--font-monospace)"/>
              </a:rPr>
              <a:t>  return</a:t>
            </a:r>
            <a:r>
              <a:rPr lang="en-US" sz="1600" b="0" dirty="0">
                <a:solidFill>
                  <a:srgbClr val="5C6773"/>
                </a:solidFill>
                <a:effectLst/>
                <a:latin typeface="var(--font-monospace)"/>
              </a:rPr>
              <a:t> (</a:t>
            </a:r>
          </a:p>
          <a:p>
            <a:r>
              <a:rPr lang="en-US" sz="1600" b="0" dirty="0">
                <a:solidFill>
                  <a:srgbClr val="5C6773"/>
                </a:solidFill>
                <a:effectLst/>
                <a:latin typeface="var(--font-monospace)"/>
              </a:rPr>
              <a:t>    &lt;button </a:t>
            </a:r>
            <a:r>
              <a:rPr lang="en-US" sz="1600" b="0" dirty="0" err="1">
                <a:solidFill>
                  <a:srgbClr val="5C6773"/>
                </a:solidFill>
                <a:effectLst/>
                <a:latin typeface="var(--font-monospace)"/>
              </a:rPr>
              <a:t>onClick</a:t>
            </a:r>
            <a:r>
              <a:rPr lang="en-US" sz="1600" b="0" dirty="0">
                <a:solidFill>
                  <a:srgbClr val="5C6773"/>
                </a:solidFill>
                <a:effectLst/>
                <a:latin typeface="var(--font-monospace)"/>
              </a:rPr>
              <a:t>={</a:t>
            </a:r>
            <a:r>
              <a:rPr lang="en-US" sz="1600" b="0" dirty="0" err="1">
                <a:solidFill>
                  <a:srgbClr val="5C6773"/>
                </a:solidFill>
                <a:effectLst/>
                <a:latin typeface="var(--font-monospace)"/>
              </a:rPr>
              <a:t>onClick</a:t>
            </a:r>
            <a:r>
              <a:rPr lang="en-US" sz="1600" b="0" dirty="0">
                <a:solidFill>
                  <a:srgbClr val="5C6773"/>
                </a:solidFill>
                <a:effectLst/>
                <a:latin typeface="var(--font-monospace)"/>
              </a:rPr>
              <a:t>}&gt;</a:t>
            </a:r>
          </a:p>
          <a:p>
            <a:r>
              <a:rPr lang="en-US" sz="1600" b="0" dirty="0">
                <a:solidFill>
                  <a:srgbClr val="41A6D9"/>
                </a:solidFill>
                <a:effectLst/>
                <a:latin typeface="var(--font-monospace)"/>
              </a:rPr>
              <a:t>      Clicked</a:t>
            </a:r>
            <a:r>
              <a:rPr lang="en-US" sz="1600" b="0" dirty="0">
                <a:solidFill>
                  <a:srgbClr val="5C6773"/>
                </a:solidFill>
                <a:effectLst/>
                <a:latin typeface="var(--font-monospace)"/>
              </a:rPr>
              <a:t> {count} times</a:t>
            </a:r>
          </a:p>
          <a:p>
            <a:r>
              <a:rPr lang="en-US" sz="1600" b="0" dirty="0">
                <a:solidFill>
                  <a:srgbClr val="5C6773"/>
                </a:solidFill>
                <a:effectLst/>
                <a:latin typeface="var(--font-monospace)"/>
              </a:rPr>
              <a:t>    &lt;/button&gt;</a:t>
            </a:r>
          </a:p>
          <a:p>
            <a:r>
              <a:rPr lang="en-US" sz="1600" b="0" dirty="0">
                <a:solidFill>
                  <a:srgbClr val="5C6773"/>
                </a:solidFill>
                <a:effectLst/>
                <a:latin typeface="var(--font-monospace)"/>
              </a:rPr>
              <a:t>  );</a:t>
            </a:r>
          </a:p>
          <a:p>
            <a:r>
              <a:rPr lang="en-US" sz="1600" b="0" dirty="0">
                <a:solidFill>
                  <a:srgbClr val="5C6773"/>
                </a:solidFill>
                <a:effectLst/>
                <a:latin typeface="var(--font-monospace)"/>
              </a:rPr>
              <a:t>}</a:t>
            </a:r>
          </a:p>
        </p:txBody>
      </p:sp>
      <p:pic>
        <p:nvPicPr>
          <p:cNvPr id="5" name="Picture 4">
            <a:extLst>
              <a:ext uri="{FF2B5EF4-FFF2-40B4-BE49-F238E27FC236}">
                <a16:creationId xmlns:a16="http://schemas.microsoft.com/office/drawing/2014/main" id="{2BE443FB-7C12-43DD-5100-0F48DA03861D}"/>
              </a:ext>
            </a:extLst>
          </p:cNvPr>
          <p:cNvPicPr>
            <a:picLocks noChangeAspect="1"/>
          </p:cNvPicPr>
          <p:nvPr/>
        </p:nvPicPr>
        <p:blipFill>
          <a:blip r:embed="rId2"/>
          <a:stretch>
            <a:fillRect/>
          </a:stretch>
        </p:blipFill>
        <p:spPr>
          <a:xfrm>
            <a:off x="6802783" y="2076450"/>
            <a:ext cx="5080000" cy="2705100"/>
          </a:xfrm>
          <a:prstGeom prst="rect">
            <a:avLst/>
          </a:prstGeom>
        </p:spPr>
      </p:pic>
    </p:spTree>
    <p:extLst>
      <p:ext uri="{BB962C8B-B14F-4D97-AF65-F5344CB8AC3E}">
        <p14:creationId xmlns:p14="http://schemas.microsoft.com/office/powerpoint/2010/main" val="2609470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4" y="1648850"/>
            <a:ext cx="9974599"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2000" dirty="0">
                <a:solidFill>
                  <a:schemeClr val="tx1"/>
                </a:solidFill>
              </a:rPr>
              <a:t>React website: </a:t>
            </a:r>
            <a:r>
              <a:rPr lang="en-US" sz="2000" dirty="0">
                <a:solidFill>
                  <a:schemeClr val="accent1">
                    <a:lumMod val="75000"/>
                  </a:schemeClr>
                </a:solidFill>
                <a:hlinkClick r:id="rId3"/>
              </a:rPr>
              <a:t>https://</a:t>
            </a:r>
            <a:r>
              <a:rPr lang="en-US" sz="2000" dirty="0" err="1">
                <a:solidFill>
                  <a:schemeClr val="accent1">
                    <a:lumMod val="75000"/>
                  </a:schemeClr>
                </a:solidFill>
                <a:hlinkClick r:id="rId3"/>
              </a:rPr>
              <a:t>reactjs.dev</a:t>
            </a:r>
            <a:r>
              <a:rPr lang="en-US" sz="2000" dirty="0">
                <a:solidFill>
                  <a:schemeClr val="accent1">
                    <a:lumMod val="75000"/>
                  </a:schemeClr>
                </a:solidFill>
                <a:hlinkClick r:id="rId3"/>
              </a:rPr>
              <a:t>/</a:t>
            </a:r>
            <a:endParaRPr lang="en-US" sz="2000" dirty="0">
              <a:solidFill>
                <a:schemeClr val="accent1">
                  <a:lumMod val="75000"/>
                </a:schemeClr>
              </a:solidFill>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Training Document: </a:t>
            </a:r>
            <a:r>
              <a:rPr lang="en-US" sz="2000" dirty="0">
                <a:solidFill>
                  <a:schemeClr val="accent1">
                    <a:lumMod val="75000"/>
                  </a:schemeClr>
                </a:solidFill>
                <a:ea typeface="Times New Roman"/>
                <a:cs typeface="Times New Roman"/>
                <a:sym typeface="Times New Roman"/>
                <a:hlinkClick r:id="rId4"/>
              </a:rPr>
              <a:t>https://react.dev/learn</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Reference Document: </a:t>
            </a:r>
            <a:r>
              <a:rPr lang="en-US" sz="2000" dirty="0">
                <a:solidFill>
                  <a:schemeClr val="accent1">
                    <a:lumMod val="75000"/>
                  </a:schemeClr>
                </a:solidFill>
                <a:ea typeface="Times New Roman"/>
                <a:cs typeface="Times New Roman"/>
                <a:sym typeface="Times New Roman"/>
                <a:hlinkClick r:id="rId5"/>
              </a:rPr>
              <a:t>https://react.dev/reference/react</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err="1">
                <a:solidFill>
                  <a:schemeClr val="tx1"/>
                </a:solidFill>
                <a:ea typeface="Times New Roman"/>
                <a:cs typeface="Times New Roman"/>
                <a:sym typeface="Times New Roman"/>
              </a:rPr>
              <a:t>NextJS</a:t>
            </a:r>
            <a:r>
              <a:rPr lang="en-US" sz="2000" dirty="0">
                <a:solidFill>
                  <a:schemeClr val="tx1"/>
                </a:solidFill>
                <a:ea typeface="Times New Roman"/>
                <a:cs typeface="Times New Roman"/>
                <a:sym typeface="Times New Roman"/>
              </a:rPr>
              <a:t> Official Document: </a:t>
            </a:r>
            <a:r>
              <a:rPr lang="en-US" sz="2000" dirty="0">
                <a:solidFill>
                  <a:schemeClr val="accent1">
                    <a:lumMod val="75000"/>
                  </a:schemeClr>
                </a:solidFill>
                <a:ea typeface="Times New Roman"/>
                <a:cs typeface="Times New Roman"/>
                <a:sym typeface="Times New Roman"/>
                <a:hlinkClick r:id="rId6"/>
              </a:rPr>
              <a:t>https://</a:t>
            </a:r>
            <a:r>
              <a:rPr lang="en-US" sz="2000" dirty="0" err="1">
                <a:solidFill>
                  <a:schemeClr val="accent1">
                    <a:lumMod val="75000"/>
                  </a:schemeClr>
                </a:solidFill>
                <a:ea typeface="Times New Roman"/>
                <a:cs typeface="Times New Roman"/>
                <a:sym typeface="Times New Roman"/>
                <a:hlinkClick r:id="rId6"/>
              </a:rPr>
              <a:t>nextjs.org</a:t>
            </a:r>
            <a:r>
              <a:rPr lang="en-US" sz="2000" dirty="0">
                <a:solidFill>
                  <a:schemeClr val="accent1">
                    <a:lumMod val="75000"/>
                  </a:schemeClr>
                </a:solidFill>
                <a:ea typeface="Times New Roman"/>
                <a:cs typeface="Times New Roman"/>
                <a:sym typeface="Times New Roman"/>
                <a:hlinkClick r:id="rId6"/>
              </a:rPr>
              <a:t>/docs</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Redux Official Document: </a:t>
            </a:r>
            <a:r>
              <a:rPr lang="en-US" sz="2000" dirty="0">
                <a:solidFill>
                  <a:schemeClr val="accent1">
                    <a:lumMod val="75000"/>
                  </a:schemeClr>
                </a:solidFill>
                <a:ea typeface="Times New Roman"/>
                <a:cs typeface="Times New Roman"/>
                <a:sym typeface="Times New Roman"/>
                <a:hlinkClick r:id="rId7">
                  <a:extLst>
                    <a:ext uri="{A12FA001-AC4F-418D-AE19-62706E023703}">
                      <ahyp:hlinkClr xmlns:ahyp="http://schemas.microsoft.com/office/drawing/2018/hyperlinkcolor" val="tx"/>
                    </a:ext>
                  </a:extLst>
                </a:hlinkClick>
              </a:rPr>
              <a:t>https://redux.js.org/introduction/getting-started</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Redux Official Document: </a:t>
            </a:r>
            <a:r>
              <a:rPr lang="en-US" sz="2000" dirty="0">
                <a:solidFill>
                  <a:schemeClr val="accent1">
                    <a:lumMod val="75000"/>
                  </a:schemeClr>
                </a:solidFill>
                <a:ea typeface="Times New Roman"/>
                <a:cs typeface="Times New Roman"/>
                <a:sym typeface="Times New Roman"/>
                <a:hlinkClick r:id="rId8">
                  <a:extLst>
                    <a:ext uri="{A12FA001-AC4F-418D-AE19-62706E023703}">
                      <ahyp:hlinkClr xmlns:ahyp="http://schemas.microsoft.com/office/drawing/2018/hyperlinkcolor" val="tx"/>
                    </a:ext>
                  </a:extLst>
                </a:hlinkClick>
              </a:rPr>
              <a:t>https://react-redux.js.org/introduction/quick-start</a:t>
            </a:r>
            <a:endParaRPr sz="20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25</a:t>
            </a:fld>
            <a:endParaRPr lang="ja-JP"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D49563-A0CC-2B4C-8375-2BE54E4A681B}"/>
              </a:ext>
            </a:extLst>
          </p:cNvPr>
          <p:cNvSpPr>
            <a:spLocks noGrp="1"/>
          </p:cNvSpPr>
          <p:nvPr>
            <p:ph type="title"/>
          </p:nvPr>
        </p:nvSpPr>
        <p:spPr/>
        <p:txBody>
          <a:bodyPr/>
          <a:lstStyle/>
          <a:p>
            <a:r>
              <a:rPr lang="en-US" dirty="0"/>
              <a:t>Creating and nesting components</a:t>
            </a:r>
            <a:endParaRPr lang="en-VN" dirty="0"/>
          </a:p>
        </p:txBody>
      </p:sp>
      <p:sp>
        <p:nvSpPr>
          <p:cNvPr id="4" name="Slide Number Placeholder 3">
            <a:extLst>
              <a:ext uri="{FF2B5EF4-FFF2-40B4-BE49-F238E27FC236}">
                <a16:creationId xmlns:a16="http://schemas.microsoft.com/office/drawing/2014/main" id="{38872986-5D5C-DA42-94C2-C134D7A8A00A}"/>
              </a:ext>
            </a:extLst>
          </p:cNvPr>
          <p:cNvSpPr>
            <a:spLocks noGrp="1"/>
          </p:cNvSpPr>
          <p:nvPr>
            <p:ph type="sldNum" idx="12"/>
          </p:nvPr>
        </p:nvSpPr>
        <p:spPr/>
        <p:txBody>
          <a:bodyPr/>
          <a:lstStyle/>
          <a:p>
            <a:fld id="{00000000-1234-1234-1234-123412341234}" type="slidenum">
              <a:rPr lang="en-US" altLang="ja-JP" smtClean="0"/>
              <a:pPr/>
              <a:t>3</a:t>
            </a:fld>
            <a:endParaRPr lang="ja-JP" altLang="en-US"/>
          </a:p>
        </p:txBody>
      </p:sp>
      <p:sp>
        <p:nvSpPr>
          <p:cNvPr id="3" name="TextBox 2">
            <a:extLst>
              <a:ext uri="{FF2B5EF4-FFF2-40B4-BE49-F238E27FC236}">
                <a16:creationId xmlns:a16="http://schemas.microsoft.com/office/drawing/2014/main" id="{3B9FC1B9-11D0-CF52-CBDC-59DF4943C568}"/>
              </a:ext>
            </a:extLst>
          </p:cNvPr>
          <p:cNvSpPr txBox="1"/>
          <p:nvPr/>
        </p:nvSpPr>
        <p:spPr>
          <a:xfrm>
            <a:off x="838200" y="1817489"/>
            <a:ext cx="10515600" cy="1200329"/>
          </a:xfrm>
          <a:prstGeom prst="rect">
            <a:avLst/>
          </a:prstGeom>
          <a:noFill/>
        </p:spPr>
        <p:txBody>
          <a:bodyPr wrap="square">
            <a:spAutoFit/>
          </a:bodyPr>
          <a:lstStyle/>
          <a:p>
            <a:r>
              <a:rPr lang="en-VN" sz="1800" dirty="0">
                <a:latin typeface="Times New Roman" panose="02020603050405020304" pitchFamily="18" charset="0"/>
                <a:cs typeface="Times New Roman" panose="02020603050405020304" pitchFamily="18" charset="0"/>
              </a:rPr>
              <a:t>React apps are made out of components. A component is a piece of the UI (user interface) that has its own logic and appearance. A component can be as small as a button, or as large as an entire page.</a:t>
            </a:r>
          </a:p>
          <a:p>
            <a:endParaRPr lang="en-VN" sz="1800" dirty="0">
              <a:latin typeface="Times New Roman" panose="02020603050405020304" pitchFamily="18" charset="0"/>
              <a:cs typeface="Times New Roman" panose="02020603050405020304" pitchFamily="18" charset="0"/>
            </a:endParaRPr>
          </a:p>
          <a:p>
            <a:r>
              <a:rPr lang="en-VN" sz="1800" dirty="0">
                <a:latin typeface="Times New Roman" panose="02020603050405020304" pitchFamily="18" charset="0"/>
                <a:cs typeface="Times New Roman" panose="02020603050405020304" pitchFamily="18" charset="0"/>
              </a:rPr>
              <a:t>React components are JavaScript functions that return markup:</a:t>
            </a:r>
          </a:p>
        </p:txBody>
      </p:sp>
      <p:sp>
        <p:nvSpPr>
          <p:cNvPr id="12" name="TextBox 11">
            <a:extLst>
              <a:ext uri="{FF2B5EF4-FFF2-40B4-BE49-F238E27FC236}">
                <a16:creationId xmlns:a16="http://schemas.microsoft.com/office/drawing/2014/main" id="{4C17D528-708C-F321-2F74-74E66B1643B3}"/>
              </a:ext>
            </a:extLst>
          </p:cNvPr>
          <p:cNvSpPr txBox="1"/>
          <p:nvPr/>
        </p:nvSpPr>
        <p:spPr>
          <a:xfrm>
            <a:off x="983974" y="3133986"/>
            <a:ext cx="6096000" cy="2031325"/>
          </a:xfrm>
          <a:prstGeom prst="rect">
            <a:avLst/>
          </a:prstGeom>
          <a:noFill/>
        </p:spPr>
        <p:txBody>
          <a:bodyPr wrap="square">
            <a:spAutoFit/>
          </a:bodyPr>
          <a:lstStyle/>
          <a:p>
            <a:r>
              <a:rPr lang="en-US" sz="1800" b="0" dirty="0">
                <a:solidFill>
                  <a:srgbClr val="F2590C"/>
                </a:solidFill>
                <a:effectLst/>
                <a:latin typeface="var(--font-monospace)"/>
              </a:rPr>
              <a:t>function</a:t>
            </a:r>
            <a:r>
              <a:rPr lang="en-US" sz="1800" b="0" dirty="0">
                <a:solidFill>
                  <a:srgbClr val="5C6773"/>
                </a:solidFill>
                <a:effectLst/>
                <a:latin typeface="var(--font-monospace)"/>
              </a:rPr>
              <a:t> </a:t>
            </a:r>
            <a:r>
              <a:rPr lang="en-US" sz="1800" b="0" dirty="0" err="1">
                <a:solidFill>
                  <a:srgbClr val="41A6D9"/>
                </a:solidFill>
                <a:effectLst/>
                <a:latin typeface="var(--font-monospace)"/>
              </a:rPr>
              <a:t>MyButton</a:t>
            </a:r>
            <a:r>
              <a:rPr lang="en-US" sz="1800" b="0" dirty="0">
                <a:solidFill>
                  <a:srgbClr val="5C6773"/>
                </a:solidFill>
                <a:effectLst/>
                <a:latin typeface="var(--font-monospace)"/>
              </a:rPr>
              <a:t>() {</a:t>
            </a:r>
          </a:p>
          <a:p>
            <a:r>
              <a:rPr lang="en-US" sz="1800" dirty="0">
                <a:solidFill>
                  <a:srgbClr val="F2590C"/>
                </a:solidFill>
                <a:latin typeface="var(--font-monospace)"/>
              </a:rPr>
              <a:t>  </a:t>
            </a:r>
            <a:r>
              <a:rPr lang="en-US" sz="1800" b="0" dirty="0">
                <a:solidFill>
                  <a:srgbClr val="F2590C"/>
                </a:solidFill>
                <a:effectLst/>
                <a:latin typeface="var(--font-monospace)"/>
              </a:rPr>
              <a:t>return</a:t>
            </a:r>
            <a:r>
              <a:rPr lang="en-US" sz="1800" b="0" dirty="0">
                <a:solidFill>
                  <a:srgbClr val="5C6773"/>
                </a:solidFill>
                <a:effectLst/>
                <a:latin typeface="var(--font-monospace)"/>
              </a:rPr>
              <a:t> (</a:t>
            </a:r>
          </a:p>
          <a:p>
            <a:r>
              <a:rPr lang="en-US" sz="1800" b="0" dirty="0">
                <a:solidFill>
                  <a:srgbClr val="5C6773"/>
                </a:solidFill>
                <a:effectLst/>
                <a:latin typeface="var(--font-monospace)"/>
              </a:rPr>
              <a:t>    &lt;button&gt;</a:t>
            </a:r>
          </a:p>
          <a:p>
            <a:r>
              <a:rPr lang="en-US" sz="1800" b="0" dirty="0">
                <a:solidFill>
                  <a:srgbClr val="41A6D9"/>
                </a:solidFill>
                <a:effectLst/>
                <a:latin typeface="var(--font-monospace)"/>
              </a:rPr>
              <a:t>      </a:t>
            </a:r>
            <a:r>
              <a:rPr lang="en-US" sz="1800" dirty="0">
                <a:solidFill>
                  <a:srgbClr val="86B300"/>
                </a:solidFill>
                <a:latin typeface="var(--font-monospace)"/>
              </a:rPr>
              <a:t>I</a:t>
            </a:r>
            <a:r>
              <a:rPr lang="en-US" sz="1800" b="0" dirty="0">
                <a:solidFill>
                  <a:srgbClr val="86B300"/>
                </a:solidFill>
                <a:effectLst/>
                <a:latin typeface="var(--font-monospace)"/>
              </a:rPr>
              <a:t>'m a button</a:t>
            </a:r>
            <a:endParaRPr lang="en-US" sz="1800" b="0" dirty="0">
              <a:solidFill>
                <a:srgbClr val="5C6773"/>
              </a:solidFill>
              <a:effectLst/>
              <a:latin typeface="var(--font-monospace)"/>
            </a:endParaRPr>
          </a:p>
          <a:p>
            <a:r>
              <a:rPr lang="en-US" sz="1800" b="0" dirty="0">
                <a:solidFill>
                  <a:srgbClr val="5C6773"/>
                </a:solidFill>
                <a:effectLst/>
                <a:latin typeface="var(--font-monospace)"/>
              </a:rPr>
              <a:t>    &lt;/button&gt;</a:t>
            </a:r>
          </a:p>
          <a:p>
            <a:r>
              <a:rPr lang="en-US" sz="1800" b="0" dirty="0">
                <a:solidFill>
                  <a:srgbClr val="5C6773"/>
                </a:solidFill>
                <a:effectLst/>
                <a:latin typeface="var(--font-monospace)"/>
              </a:rPr>
              <a:t>  );</a:t>
            </a:r>
            <a:endParaRPr lang="en-US" sz="1800" dirty="0">
              <a:solidFill>
                <a:srgbClr val="5C6773"/>
              </a:solidFill>
              <a:latin typeface="var(--font-monospace)"/>
            </a:endParaRPr>
          </a:p>
          <a:p>
            <a:r>
              <a:rPr lang="en-US" sz="1800" b="0" dirty="0">
                <a:solidFill>
                  <a:srgbClr val="5C6773"/>
                </a:solidFill>
                <a:effectLst/>
                <a:latin typeface="var(--font-monospace)"/>
              </a:rPr>
              <a:t>}</a:t>
            </a:r>
          </a:p>
        </p:txBody>
      </p:sp>
    </p:spTree>
    <p:extLst>
      <p:ext uri="{BB962C8B-B14F-4D97-AF65-F5344CB8AC3E}">
        <p14:creationId xmlns:p14="http://schemas.microsoft.com/office/powerpoint/2010/main" val="1674699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1DF3B-5432-B57E-B698-A3C600B5C0E8}"/>
              </a:ext>
            </a:extLst>
          </p:cNvPr>
          <p:cNvSpPr>
            <a:spLocks noGrp="1"/>
          </p:cNvSpPr>
          <p:nvPr>
            <p:ph type="title"/>
          </p:nvPr>
        </p:nvSpPr>
        <p:spPr/>
        <p:txBody>
          <a:bodyPr/>
          <a:lstStyle/>
          <a:p>
            <a:endParaRPr lang="en-VN"/>
          </a:p>
        </p:txBody>
      </p:sp>
      <p:sp>
        <p:nvSpPr>
          <p:cNvPr id="3" name="Slide Number Placeholder 2">
            <a:extLst>
              <a:ext uri="{FF2B5EF4-FFF2-40B4-BE49-F238E27FC236}">
                <a16:creationId xmlns:a16="http://schemas.microsoft.com/office/drawing/2014/main" id="{63443DCE-BE7A-2EFC-CC75-BEAF429FBA6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a:t>
            </a:fld>
            <a:endParaRPr lang="ja-JP" altLang="en-US"/>
          </a:p>
        </p:txBody>
      </p:sp>
      <p:sp>
        <p:nvSpPr>
          <p:cNvPr id="7" name="TextBox 6">
            <a:extLst>
              <a:ext uri="{FF2B5EF4-FFF2-40B4-BE49-F238E27FC236}">
                <a16:creationId xmlns:a16="http://schemas.microsoft.com/office/drawing/2014/main" id="{1D63C2EF-EB2C-44EC-624F-8209DAC4A4F2}"/>
              </a:ext>
            </a:extLst>
          </p:cNvPr>
          <p:cNvSpPr txBox="1"/>
          <p:nvPr/>
        </p:nvSpPr>
        <p:spPr>
          <a:xfrm>
            <a:off x="838200" y="2045057"/>
            <a:ext cx="8017934" cy="369332"/>
          </a:xfrm>
          <a:prstGeom prst="rect">
            <a:avLst/>
          </a:prstGeom>
          <a:noFill/>
        </p:spPr>
        <p:txBody>
          <a:bodyPr wrap="square">
            <a:spAutoFit/>
          </a:bodyPr>
          <a:lstStyle/>
          <a:p>
            <a:r>
              <a:rPr lang="en-VN" sz="1800" dirty="0">
                <a:latin typeface="Times New Roman" panose="02020603050405020304" pitchFamily="18" charset="0"/>
                <a:cs typeface="Times New Roman" panose="02020603050405020304" pitchFamily="18" charset="0"/>
              </a:rPr>
              <a:t>Now that you’ve declared MyButton, you can nest it into another component:</a:t>
            </a:r>
          </a:p>
        </p:txBody>
      </p:sp>
      <p:sp>
        <p:nvSpPr>
          <p:cNvPr id="9" name="TextBox 8">
            <a:extLst>
              <a:ext uri="{FF2B5EF4-FFF2-40B4-BE49-F238E27FC236}">
                <a16:creationId xmlns:a16="http://schemas.microsoft.com/office/drawing/2014/main" id="{E51A9027-0BFF-5A10-D15F-FDB355158655}"/>
              </a:ext>
            </a:extLst>
          </p:cNvPr>
          <p:cNvSpPr txBox="1"/>
          <p:nvPr/>
        </p:nvSpPr>
        <p:spPr>
          <a:xfrm>
            <a:off x="1306076" y="2773050"/>
            <a:ext cx="6096000" cy="2308324"/>
          </a:xfrm>
          <a:prstGeom prst="rect">
            <a:avLst/>
          </a:prstGeom>
          <a:noFill/>
        </p:spPr>
        <p:txBody>
          <a:bodyPr wrap="square">
            <a:spAutoFit/>
          </a:bodyPr>
          <a:lstStyle/>
          <a:p>
            <a:r>
              <a:rPr lang="en-US" sz="1800" b="0" dirty="0">
                <a:solidFill>
                  <a:srgbClr val="F2590C"/>
                </a:solidFill>
                <a:effectLst/>
                <a:latin typeface="var(--font-monospace)"/>
              </a:rPr>
              <a:t>export</a:t>
            </a:r>
            <a:r>
              <a:rPr lang="en-US" sz="1800" b="0" dirty="0">
                <a:solidFill>
                  <a:srgbClr val="5C6773"/>
                </a:solidFill>
                <a:effectLst/>
                <a:latin typeface="var(--font-monospace)"/>
              </a:rPr>
              <a:t> </a:t>
            </a:r>
            <a:r>
              <a:rPr lang="en-US" sz="1800" b="0" dirty="0">
                <a:solidFill>
                  <a:srgbClr val="F2590C"/>
                </a:solidFill>
                <a:effectLst/>
                <a:latin typeface="var(--font-monospace)"/>
              </a:rPr>
              <a:t>default</a:t>
            </a:r>
            <a:r>
              <a:rPr lang="en-US" sz="1800" b="0" dirty="0">
                <a:solidFill>
                  <a:srgbClr val="5C6773"/>
                </a:solidFill>
                <a:effectLst/>
                <a:latin typeface="var(--font-monospace)"/>
              </a:rPr>
              <a:t> </a:t>
            </a:r>
            <a:r>
              <a:rPr lang="en-US" sz="1800" b="0" dirty="0">
                <a:solidFill>
                  <a:srgbClr val="F2590C"/>
                </a:solidFill>
                <a:effectLst/>
                <a:latin typeface="var(--font-monospace)"/>
              </a:rPr>
              <a:t>function</a:t>
            </a:r>
            <a:r>
              <a:rPr lang="en-US" sz="1800" b="0" dirty="0">
                <a:solidFill>
                  <a:srgbClr val="5C6773"/>
                </a:solidFill>
                <a:effectLst/>
                <a:latin typeface="var(--font-monospace)"/>
              </a:rPr>
              <a:t> </a:t>
            </a:r>
            <a:r>
              <a:rPr lang="en-US" sz="1800" b="0" dirty="0" err="1">
                <a:solidFill>
                  <a:srgbClr val="41A6D9"/>
                </a:solidFill>
                <a:effectLst/>
                <a:latin typeface="var(--font-monospace)"/>
              </a:rPr>
              <a:t>MyApp</a:t>
            </a:r>
            <a:r>
              <a:rPr lang="en-US" sz="1800" b="0" dirty="0">
                <a:solidFill>
                  <a:srgbClr val="5C6773"/>
                </a:solidFill>
                <a:effectLst/>
                <a:latin typeface="var(--font-monospace)"/>
              </a:rPr>
              <a:t>() {</a:t>
            </a:r>
          </a:p>
          <a:p>
            <a:r>
              <a:rPr lang="en-US" sz="1800" b="0" dirty="0">
                <a:solidFill>
                  <a:srgbClr val="F2590C"/>
                </a:solidFill>
                <a:effectLst/>
                <a:latin typeface="var(--font-monospace)"/>
              </a:rPr>
              <a:t>  return</a:t>
            </a:r>
            <a:r>
              <a:rPr lang="en-US" sz="1800" b="0" dirty="0">
                <a:solidFill>
                  <a:srgbClr val="5C6773"/>
                </a:solidFill>
                <a:effectLst/>
                <a:latin typeface="var(--font-monospace)"/>
              </a:rPr>
              <a:t> (</a:t>
            </a:r>
          </a:p>
          <a:p>
            <a:r>
              <a:rPr lang="en-US" sz="1800" b="0" dirty="0">
                <a:solidFill>
                  <a:srgbClr val="5C6773"/>
                </a:solidFill>
                <a:effectLst/>
                <a:latin typeface="var(--font-monospace)"/>
              </a:rPr>
              <a:t>    &lt;div&gt;</a:t>
            </a:r>
          </a:p>
          <a:p>
            <a:r>
              <a:rPr lang="en-US" sz="1800" b="0" dirty="0">
                <a:solidFill>
                  <a:srgbClr val="5C6773"/>
                </a:solidFill>
                <a:effectLst/>
                <a:latin typeface="var(--font-monospace)"/>
              </a:rPr>
              <a:t>      &lt;h1&gt;</a:t>
            </a:r>
            <a:r>
              <a:rPr lang="en-US" sz="1800" b="0" dirty="0">
                <a:solidFill>
                  <a:srgbClr val="41A6D9"/>
                </a:solidFill>
                <a:effectLst/>
                <a:latin typeface="var(--font-monospace)"/>
              </a:rPr>
              <a:t>Welcome</a:t>
            </a:r>
            <a:r>
              <a:rPr lang="en-US" sz="1800" b="0" dirty="0">
                <a:solidFill>
                  <a:srgbClr val="5C6773"/>
                </a:solidFill>
                <a:effectLst/>
                <a:latin typeface="var(--font-monospace)"/>
              </a:rPr>
              <a:t> to my app&lt;/h1&gt;</a:t>
            </a:r>
          </a:p>
          <a:p>
            <a:r>
              <a:rPr lang="en-US" sz="1800" b="0" dirty="0">
                <a:solidFill>
                  <a:srgbClr val="5C6773"/>
                </a:solidFill>
                <a:effectLst/>
                <a:latin typeface="var(--font-monospace)"/>
              </a:rPr>
              <a:t>      &lt;</a:t>
            </a:r>
            <a:r>
              <a:rPr lang="en-US" sz="1800" b="0" dirty="0" err="1">
                <a:solidFill>
                  <a:srgbClr val="41A6D9"/>
                </a:solidFill>
                <a:effectLst/>
                <a:latin typeface="var(--font-monospace)"/>
              </a:rPr>
              <a:t>MyButton</a:t>
            </a:r>
            <a:r>
              <a:rPr lang="en-US" sz="1800" b="0" dirty="0">
                <a:solidFill>
                  <a:srgbClr val="5C6773"/>
                </a:solidFill>
                <a:effectLst/>
                <a:latin typeface="var(--font-monospace)"/>
              </a:rPr>
              <a:t> /&gt;</a:t>
            </a:r>
          </a:p>
          <a:p>
            <a:r>
              <a:rPr lang="en-US" sz="1800" b="0" dirty="0">
                <a:solidFill>
                  <a:srgbClr val="5C6773"/>
                </a:solidFill>
                <a:effectLst/>
                <a:latin typeface="var(--font-monospace)"/>
              </a:rPr>
              <a:t>    &lt;/div&gt;</a:t>
            </a:r>
          </a:p>
          <a:p>
            <a:r>
              <a:rPr lang="en-US" sz="1800" b="0" dirty="0">
                <a:solidFill>
                  <a:srgbClr val="5C6773"/>
                </a:solidFill>
                <a:effectLst/>
                <a:latin typeface="var(--font-monospace)"/>
              </a:rPr>
              <a:t>  );</a:t>
            </a:r>
          </a:p>
          <a:p>
            <a:r>
              <a:rPr lang="en-US" sz="1800" b="0" dirty="0">
                <a:solidFill>
                  <a:srgbClr val="5C6773"/>
                </a:solidFill>
                <a:effectLst/>
                <a:latin typeface="var(--font-monospace)"/>
              </a:rPr>
              <a:t>}</a:t>
            </a:r>
          </a:p>
        </p:txBody>
      </p:sp>
    </p:spTree>
    <p:extLst>
      <p:ext uri="{BB962C8B-B14F-4D97-AF65-F5344CB8AC3E}">
        <p14:creationId xmlns:p14="http://schemas.microsoft.com/office/powerpoint/2010/main" val="413861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D439-1123-BB46-923A-0A0F50AE7F4A}"/>
              </a:ext>
            </a:extLst>
          </p:cNvPr>
          <p:cNvSpPr>
            <a:spLocks noGrp="1"/>
          </p:cNvSpPr>
          <p:nvPr>
            <p:ph type="title"/>
          </p:nvPr>
        </p:nvSpPr>
        <p:spPr/>
        <p:txBody>
          <a:bodyPr/>
          <a:lstStyle/>
          <a:p>
            <a:r>
              <a:rPr lang="en-US" dirty="0"/>
              <a:t>Writing markup with JSX</a:t>
            </a:r>
            <a:endParaRPr lang="en-VN" dirty="0"/>
          </a:p>
        </p:txBody>
      </p:sp>
      <p:sp>
        <p:nvSpPr>
          <p:cNvPr id="3" name="Slide Number Placeholder 2">
            <a:extLst>
              <a:ext uri="{FF2B5EF4-FFF2-40B4-BE49-F238E27FC236}">
                <a16:creationId xmlns:a16="http://schemas.microsoft.com/office/drawing/2014/main" id="{2A252EC8-FDE3-9D40-AA89-545C40F6E4B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sp>
        <p:nvSpPr>
          <p:cNvPr id="6" name="TextBox 5">
            <a:extLst>
              <a:ext uri="{FF2B5EF4-FFF2-40B4-BE49-F238E27FC236}">
                <a16:creationId xmlns:a16="http://schemas.microsoft.com/office/drawing/2014/main" id="{8C6BDDA7-4C0D-161C-592B-7D1D0E7E4284}"/>
              </a:ext>
            </a:extLst>
          </p:cNvPr>
          <p:cNvSpPr txBox="1"/>
          <p:nvPr/>
        </p:nvSpPr>
        <p:spPr>
          <a:xfrm>
            <a:off x="626532" y="1895581"/>
            <a:ext cx="11048632" cy="923330"/>
          </a:xfrm>
          <a:prstGeom prst="rect">
            <a:avLst/>
          </a:prstGeom>
          <a:noFill/>
        </p:spPr>
        <p:txBody>
          <a:bodyPr wrap="square">
            <a:spAutoFit/>
          </a:bodyPr>
          <a:lstStyle/>
          <a:p>
            <a:r>
              <a:rPr lang="en-US" sz="1800" b="0" i="0" dirty="0">
                <a:solidFill>
                  <a:schemeClr val="tx1"/>
                </a:solidFill>
                <a:effectLst/>
                <a:latin typeface="Times New Roman" panose="02020603050405020304" pitchFamily="18" charset="0"/>
                <a:cs typeface="Times New Roman" panose="02020603050405020304" pitchFamily="18" charset="0"/>
              </a:rPr>
              <a:t>The markup syntax you’ve seen above is called </a:t>
            </a:r>
            <a:r>
              <a:rPr lang="en-US" sz="1800" b="0" i="1" dirty="0">
                <a:solidFill>
                  <a:schemeClr val="tx1"/>
                </a:solidFill>
                <a:effectLst/>
                <a:latin typeface="Times New Roman" panose="02020603050405020304" pitchFamily="18" charset="0"/>
                <a:cs typeface="Times New Roman" panose="02020603050405020304" pitchFamily="18" charset="0"/>
              </a:rPr>
              <a:t>JSX</a:t>
            </a:r>
            <a:r>
              <a:rPr lang="en-US" sz="1800" b="0" i="0" dirty="0">
                <a:solidFill>
                  <a:schemeClr val="tx1"/>
                </a:solidFill>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It is optional, but most React projects use JSX for its convenience. </a:t>
            </a:r>
          </a:p>
          <a:p>
            <a:pPr marL="285750" indent="-285750">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All of the </a:t>
            </a:r>
            <a:r>
              <a:rPr lang="en-US" sz="1800" b="0" i="0" dirty="0">
                <a:solidFill>
                  <a:schemeClr val="tx1"/>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tools we recommend for local development</a:t>
            </a:r>
            <a:r>
              <a:rPr lang="en-US" sz="1800" b="0" i="0" dirty="0">
                <a:solidFill>
                  <a:schemeClr val="tx1"/>
                </a:solidFill>
                <a:effectLst/>
                <a:latin typeface="Times New Roman" panose="02020603050405020304" pitchFamily="18" charset="0"/>
                <a:cs typeface="Times New Roman" panose="02020603050405020304" pitchFamily="18" charset="0"/>
              </a:rPr>
              <a:t> support JSX out of the box.</a:t>
            </a:r>
            <a:endParaRPr lang="en-VN" sz="1800" dirty="0">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0BF513F-B8CF-DB7D-086C-8BC728C638EB}"/>
              </a:ext>
            </a:extLst>
          </p:cNvPr>
          <p:cNvSpPr txBox="1"/>
          <p:nvPr/>
        </p:nvSpPr>
        <p:spPr>
          <a:xfrm>
            <a:off x="626532" y="3013171"/>
            <a:ext cx="11141397" cy="1200329"/>
          </a:xfrm>
          <a:prstGeom prst="rect">
            <a:avLst/>
          </a:prstGeom>
          <a:noFill/>
        </p:spPr>
        <p:txBody>
          <a:bodyPr wrap="square">
            <a:spAutoFit/>
          </a:bodyPr>
          <a:lstStyle/>
          <a:p>
            <a:r>
              <a:rPr lang="en-US" sz="1800" b="0" i="0" dirty="0">
                <a:solidFill>
                  <a:schemeClr val="tx1"/>
                </a:solidFill>
                <a:effectLst/>
                <a:latin typeface="Times New Roman" panose="02020603050405020304" pitchFamily="18" charset="0"/>
                <a:cs typeface="Times New Roman" panose="02020603050405020304" pitchFamily="18" charset="0"/>
              </a:rPr>
              <a:t>JSX is stricter than HTML.</a:t>
            </a:r>
          </a:p>
          <a:p>
            <a:pPr marL="285750" indent="-285750">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You have to close tags like </a:t>
            </a:r>
            <a:r>
              <a:rPr lang="en-US" sz="1800" dirty="0">
                <a:solidFill>
                  <a:schemeClr val="tx1"/>
                </a:solidFill>
                <a:latin typeface="Times New Roman" panose="02020603050405020304" pitchFamily="18" charset="0"/>
                <a:cs typeface="Times New Roman" panose="02020603050405020304" pitchFamily="18" charset="0"/>
              </a:rPr>
              <a:t>&lt;</a:t>
            </a:r>
            <a:r>
              <a:rPr lang="en-US" sz="1800" dirty="0" err="1">
                <a:solidFill>
                  <a:schemeClr val="tx1"/>
                </a:solidFill>
                <a:latin typeface="Times New Roman" panose="02020603050405020304" pitchFamily="18" charset="0"/>
                <a:cs typeface="Times New Roman" panose="02020603050405020304" pitchFamily="18" charset="0"/>
              </a:rPr>
              <a:t>br</a:t>
            </a:r>
            <a:r>
              <a:rPr lang="en-US" sz="1800" dirty="0">
                <a:solidFill>
                  <a:schemeClr val="tx1"/>
                </a:solidFill>
                <a:latin typeface="Times New Roman" panose="02020603050405020304" pitchFamily="18" charset="0"/>
                <a:cs typeface="Times New Roman" panose="02020603050405020304" pitchFamily="18" charset="0"/>
              </a:rPr>
              <a:t> /&gt;</a:t>
            </a:r>
            <a:r>
              <a:rPr lang="en-US" sz="1800" b="0" i="0" dirty="0">
                <a:solidFill>
                  <a:schemeClr val="tx1"/>
                </a:solidFill>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Your component also can’t return multiple JSX tags. You have to wrap them into a shared parent, like a </a:t>
            </a:r>
            <a:r>
              <a:rPr lang="en-US" sz="1800" dirty="0">
                <a:solidFill>
                  <a:schemeClr val="tx1"/>
                </a:solidFill>
                <a:latin typeface="Times New Roman" panose="02020603050405020304" pitchFamily="18" charset="0"/>
                <a:cs typeface="Times New Roman" panose="02020603050405020304" pitchFamily="18" charset="0"/>
              </a:rPr>
              <a:t>&lt;div&gt;...&lt;/div&gt;</a:t>
            </a:r>
            <a:r>
              <a:rPr lang="en-US" sz="1800" b="0" i="0" dirty="0">
                <a:solidFill>
                  <a:schemeClr val="tx1"/>
                </a:solidFill>
                <a:effectLst/>
                <a:latin typeface="Times New Roman" panose="02020603050405020304" pitchFamily="18" charset="0"/>
                <a:cs typeface="Times New Roman" panose="02020603050405020304" pitchFamily="18" charset="0"/>
              </a:rPr>
              <a:t> or an empty </a:t>
            </a:r>
            <a:r>
              <a:rPr lang="en-US" sz="1800" dirty="0">
                <a:solidFill>
                  <a:schemeClr val="tx1"/>
                </a:solidFill>
                <a:latin typeface="Times New Roman" panose="02020603050405020304" pitchFamily="18" charset="0"/>
                <a:cs typeface="Times New Roman" panose="02020603050405020304" pitchFamily="18" charset="0"/>
              </a:rPr>
              <a:t>&lt;&gt;...&lt;/&gt;</a:t>
            </a:r>
            <a:r>
              <a:rPr lang="en-US" sz="1800" b="0" i="0" dirty="0">
                <a:solidFill>
                  <a:schemeClr val="tx1"/>
                </a:solidFill>
                <a:effectLst/>
                <a:latin typeface="Times New Roman" panose="02020603050405020304" pitchFamily="18" charset="0"/>
                <a:cs typeface="Times New Roman" panose="02020603050405020304" pitchFamily="18" charset="0"/>
              </a:rPr>
              <a:t> wrapper:</a:t>
            </a:r>
            <a:endParaRPr lang="en-VN" sz="1800" dirty="0">
              <a:solidFill>
                <a:schemeClr val="tx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1EF7C3E-8C79-9F49-3880-0A7E3C2FE032}"/>
              </a:ext>
            </a:extLst>
          </p:cNvPr>
          <p:cNvSpPr txBox="1"/>
          <p:nvPr/>
        </p:nvSpPr>
        <p:spPr>
          <a:xfrm>
            <a:off x="1046922" y="4407760"/>
            <a:ext cx="6096000" cy="2308324"/>
          </a:xfrm>
          <a:prstGeom prst="rect">
            <a:avLst/>
          </a:prstGeom>
          <a:noFill/>
        </p:spPr>
        <p:txBody>
          <a:bodyPr wrap="square">
            <a:spAutoFit/>
          </a:bodyPr>
          <a:lstStyle/>
          <a:p>
            <a:r>
              <a:rPr lang="en-US" sz="1800" b="0" dirty="0">
                <a:solidFill>
                  <a:srgbClr val="F2590C"/>
                </a:solidFill>
                <a:effectLst/>
                <a:latin typeface="var(--font-monospace)"/>
              </a:rPr>
              <a:t>function</a:t>
            </a:r>
            <a:r>
              <a:rPr lang="en-US" sz="1800" b="0" dirty="0">
                <a:solidFill>
                  <a:srgbClr val="5C6773"/>
                </a:solidFill>
                <a:effectLst/>
                <a:latin typeface="var(--font-monospace)"/>
              </a:rPr>
              <a:t> </a:t>
            </a:r>
            <a:r>
              <a:rPr lang="en-US" sz="1800" b="0" dirty="0" err="1">
                <a:solidFill>
                  <a:srgbClr val="41A6D9"/>
                </a:solidFill>
                <a:effectLst/>
                <a:latin typeface="var(--font-monospace)"/>
              </a:rPr>
              <a:t>AboutPage</a:t>
            </a:r>
            <a:r>
              <a:rPr lang="en-US" sz="1800" b="0" dirty="0">
                <a:solidFill>
                  <a:srgbClr val="5C6773"/>
                </a:solidFill>
                <a:effectLst/>
                <a:latin typeface="var(--font-monospace)"/>
              </a:rPr>
              <a:t>() {</a:t>
            </a:r>
          </a:p>
          <a:p>
            <a:r>
              <a:rPr lang="en-US" sz="1800" b="0" dirty="0">
                <a:solidFill>
                  <a:srgbClr val="F2590C"/>
                </a:solidFill>
                <a:effectLst/>
                <a:latin typeface="var(--font-monospace)"/>
              </a:rPr>
              <a:t>  return</a:t>
            </a:r>
            <a:r>
              <a:rPr lang="en-US" sz="1800" b="0" dirty="0">
                <a:solidFill>
                  <a:srgbClr val="5C6773"/>
                </a:solidFill>
                <a:effectLst/>
                <a:latin typeface="var(--font-monospace)"/>
              </a:rPr>
              <a:t> (</a:t>
            </a:r>
          </a:p>
          <a:p>
            <a:r>
              <a:rPr lang="en-US" sz="1800" b="0" dirty="0">
                <a:solidFill>
                  <a:srgbClr val="5C6773"/>
                </a:solidFill>
                <a:effectLst/>
                <a:latin typeface="var(--font-monospace)"/>
              </a:rPr>
              <a:t>    &lt;&gt;</a:t>
            </a:r>
          </a:p>
          <a:p>
            <a:r>
              <a:rPr lang="en-US" sz="1800" b="0" dirty="0">
                <a:solidFill>
                  <a:srgbClr val="5C6773"/>
                </a:solidFill>
                <a:effectLst/>
                <a:latin typeface="var(--font-monospace)"/>
              </a:rPr>
              <a:t>        &lt;h1&gt;</a:t>
            </a:r>
            <a:r>
              <a:rPr lang="en-US" sz="1800" b="0" dirty="0">
                <a:solidFill>
                  <a:srgbClr val="41A6D9"/>
                </a:solidFill>
                <a:effectLst/>
                <a:latin typeface="var(--font-monospace)"/>
              </a:rPr>
              <a:t>About</a:t>
            </a:r>
            <a:r>
              <a:rPr lang="en-US" sz="1800" b="0" dirty="0">
                <a:solidFill>
                  <a:srgbClr val="5C6773"/>
                </a:solidFill>
                <a:effectLst/>
                <a:latin typeface="var(--font-monospace)"/>
              </a:rPr>
              <a:t>&lt;/h1&gt;</a:t>
            </a:r>
          </a:p>
          <a:p>
            <a:r>
              <a:rPr lang="en-US" sz="1800" b="0" dirty="0">
                <a:solidFill>
                  <a:srgbClr val="5C6773"/>
                </a:solidFill>
                <a:effectLst/>
                <a:latin typeface="var(--font-monospace)"/>
              </a:rPr>
              <a:t>        &lt;p&gt;</a:t>
            </a:r>
            <a:r>
              <a:rPr lang="en-US" sz="1800" b="0" dirty="0">
                <a:solidFill>
                  <a:srgbClr val="41A6D9"/>
                </a:solidFill>
                <a:effectLst/>
                <a:latin typeface="var(--font-monospace)"/>
              </a:rPr>
              <a:t>Hello</a:t>
            </a:r>
            <a:r>
              <a:rPr lang="en-US" sz="1800" b="0" dirty="0">
                <a:solidFill>
                  <a:srgbClr val="5C6773"/>
                </a:solidFill>
                <a:effectLst/>
                <a:latin typeface="var(--font-monospace)"/>
              </a:rPr>
              <a:t> there.&lt;</a:t>
            </a:r>
            <a:r>
              <a:rPr lang="en-US" sz="1800" b="0" dirty="0" err="1">
                <a:solidFill>
                  <a:srgbClr val="5C6773"/>
                </a:solidFill>
                <a:effectLst/>
                <a:latin typeface="var(--font-monospace)"/>
              </a:rPr>
              <a:t>br</a:t>
            </a:r>
            <a:r>
              <a:rPr lang="en-US" sz="1800" b="0" dirty="0">
                <a:solidFill>
                  <a:srgbClr val="5C6773"/>
                </a:solidFill>
                <a:effectLst/>
                <a:latin typeface="var(--font-monospace)"/>
              </a:rPr>
              <a:t> /&gt;</a:t>
            </a:r>
            <a:r>
              <a:rPr lang="en-US" sz="1800" b="0" dirty="0">
                <a:solidFill>
                  <a:srgbClr val="41A6D9"/>
                </a:solidFill>
                <a:effectLst/>
                <a:latin typeface="var(--font-monospace)"/>
              </a:rPr>
              <a:t>How</a:t>
            </a:r>
            <a:r>
              <a:rPr lang="en-US" sz="1800" b="0" dirty="0">
                <a:solidFill>
                  <a:srgbClr val="5C6773"/>
                </a:solidFill>
                <a:effectLst/>
                <a:latin typeface="var(--font-monospace)"/>
              </a:rPr>
              <a:t> </a:t>
            </a:r>
            <a:r>
              <a:rPr lang="en-US" sz="1800" b="0" dirty="0">
                <a:solidFill>
                  <a:srgbClr val="F2590C"/>
                </a:solidFill>
                <a:effectLst/>
                <a:latin typeface="var(--font-monospace)"/>
              </a:rPr>
              <a:t>do</a:t>
            </a:r>
            <a:r>
              <a:rPr lang="en-US" sz="1800" b="0" dirty="0">
                <a:solidFill>
                  <a:srgbClr val="5C6773"/>
                </a:solidFill>
                <a:effectLst/>
                <a:latin typeface="var(--font-monospace)"/>
              </a:rPr>
              <a:t> you </a:t>
            </a:r>
            <a:r>
              <a:rPr lang="en-US" sz="1800" b="0" dirty="0">
                <a:solidFill>
                  <a:srgbClr val="F2590C"/>
                </a:solidFill>
                <a:effectLst/>
                <a:latin typeface="var(--font-monospace)"/>
              </a:rPr>
              <a:t>do</a:t>
            </a:r>
            <a:r>
              <a:rPr lang="en-US" sz="1800" b="0" dirty="0">
                <a:solidFill>
                  <a:srgbClr val="5C6773"/>
                </a:solidFill>
                <a:effectLst/>
                <a:latin typeface="var(--font-monospace)"/>
              </a:rPr>
              <a:t>?&lt;/p&gt;</a:t>
            </a:r>
          </a:p>
          <a:p>
            <a:r>
              <a:rPr lang="en-US" sz="1800" b="0" dirty="0">
                <a:solidFill>
                  <a:srgbClr val="5C6773"/>
                </a:solidFill>
                <a:effectLst/>
                <a:latin typeface="var(--font-monospace)"/>
              </a:rPr>
              <a:t>    &lt;/&gt;</a:t>
            </a:r>
          </a:p>
          <a:p>
            <a:r>
              <a:rPr lang="en-US" sz="1800" b="0" dirty="0">
                <a:solidFill>
                  <a:srgbClr val="5C6773"/>
                </a:solidFill>
                <a:effectLst/>
                <a:latin typeface="var(--font-monospace)"/>
              </a:rPr>
              <a:t>  );</a:t>
            </a:r>
          </a:p>
          <a:p>
            <a:r>
              <a:rPr lang="en-US" sz="1800" b="0" dirty="0">
                <a:solidFill>
                  <a:srgbClr val="5C6773"/>
                </a:solidFill>
                <a:effectLst/>
                <a:latin typeface="var(--font-monospace)"/>
              </a:rPr>
              <a:t>}</a:t>
            </a:r>
          </a:p>
        </p:txBody>
      </p:sp>
    </p:spTree>
    <p:extLst>
      <p:ext uri="{BB962C8B-B14F-4D97-AF65-F5344CB8AC3E}">
        <p14:creationId xmlns:p14="http://schemas.microsoft.com/office/powerpoint/2010/main" val="777109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DFE04-1F22-1448-B1C5-DC718DB8034B}"/>
              </a:ext>
            </a:extLst>
          </p:cNvPr>
          <p:cNvSpPr>
            <a:spLocks noGrp="1"/>
          </p:cNvSpPr>
          <p:nvPr>
            <p:ph type="title"/>
          </p:nvPr>
        </p:nvSpPr>
        <p:spPr/>
        <p:txBody>
          <a:bodyPr/>
          <a:lstStyle/>
          <a:p>
            <a:r>
              <a:rPr lang="en-US" dirty="0"/>
              <a:t>Adding styles</a:t>
            </a:r>
            <a:endParaRPr lang="en-VN" dirty="0"/>
          </a:p>
        </p:txBody>
      </p:sp>
      <p:sp>
        <p:nvSpPr>
          <p:cNvPr id="3" name="Slide Number Placeholder 2">
            <a:extLst>
              <a:ext uri="{FF2B5EF4-FFF2-40B4-BE49-F238E27FC236}">
                <a16:creationId xmlns:a16="http://schemas.microsoft.com/office/drawing/2014/main" id="{53C51D68-9937-464F-ABEC-61297378F3F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a:t>
            </a:fld>
            <a:endParaRPr lang="ja-JP" altLang="en-US"/>
          </a:p>
        </p:txBody>
      </p:sp>
      <p:sp>
        <p:nvSpPr>
          <p:cNvPr id="6" name="TextBox 5">
            <a:extLst>
              <a:ext uri="{FF2B5EF4-FFF2-40B4-BE49-F238E27FC236}">
                <a16:creationId xmlns:a16="http://schemas.microsoft.com/office/drawing/2014/main" id="{01D6C51B-B25A-31BC-2D95-FAA74236F6B9}"/>
              </a:ext>
            </a:extLst>
          </p:cNvPr>
          <p:cNvSpPr txBox="1"/>
          <p:nvPr/>
        </p:nvSpPr>
        <p:spPr>
          <a:xfrm>
            <a:off x="838199" y="1701321"/>
            <a:ext cx="10515600" cy="369332"/>
          </a:xfrm>
          <a:prstGeom prst="rect">
            <a:avLst/>
          </a:prstGeom>
          <a:noFill/>
        </p:spPr>
        <p:txBody>
          <a:bodyPr wrap="square">
            <a:spAutoFit/>
          </a:bodyPr>
          <a:lstStyle/>
          <a:p>
            <a:r>
              <a:rPr lang="en-US" sz="1800" b="0" i="0" dirty="0">
                <a:solidFill>
                  <a:schemeClr val="tx1"/>
                </a:solidFill>
                <a:effectLst/>
                <a:latin typeface="Times New Roman" panose="02020603050405020304" pitchFamily="18" charset="0"/>
                <a:cs typeface="Times New Roman" panose="02020603050405020304" pitchFamily="18" charset="0"/>
              </a:rPr>
              <a:t>In React, you specify a CSS class with </a:t>
            </a:r>
            <a:r>
              <a:rPr lang="en-US" sz="1800" dirty="0" err="1">
                <a:solidFill>
                  <a:schemeClr val="accent5"/>
                </a:solidFill>
                <a:latin typeface="Times New Roman" panose="02020603050405020304" pitchFamily="18" charset="0"/>
                <a:cs typeface="Times New Roman" panose="02020603050405020304" pitchFamily="18" charset="0"/>
              </a:rPr>
              <a:t>className</a:t>
            </a:r>
            <a:r>
              <a:rPr lang="en-US" sz="1800" b="0" i="0" dirty="0">
                <a:solidFill>
                  <a:schemeClr val="tx1"/>
                </a:solidFill>
                <a:effectLst/>
                <a:latin typeface="Times New Roman" panose="02020603050405020304" pitchFamily="18" charset="0"/>
                <a:cs typeface="Times New Roman" panose="02020603050405020304" pitchFamily="18" charset="0"/>
              </a:rPr>
              <a:t>. It works the same way as the HTML </a:t>
            </a:r>
            <a:r>
              <a:rPr lang="en-US" sz="1800" b="0" i="0" dirty="0">
                <a:solidFill>
                  <a:schemeClr val="accent5"/>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clas</a:t>
            </a:r>
            <a:r>
              <a:rPr lang="en-US" sz="1800" b="0" i="0" dirty="0">
                <a:solidFill>
                  <a:schemeClr val="tx1"/>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s</a:t>
            </a:r>
            <a:r>
              <a:rPr lang="en-US" sz="1800" b="0" i="0" dirty="0">
                <a:solidFill>
                  <a:schemeClr val="tx1"/>
                </a:solidFill>
                <a:effectLst/>
                <a:latin typeface="Times New Roman" panose="02020603050405020304" pitchFamily="18" charset="0"/>
                <a:cs typeface="Times New Roman" panose="02020603050405020304" pitchFamily="18" charset="0"/>
              </a:rPr>
              <a:t> attribute:</a:t>
            </a:r>
            <a:endParaRPr lang="en-VN" sz="1800" dirty="0">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5ED601E-7E04-B757-CA47-D1C538F294CD}"/>
              </a:ext>
            </a:extLst>
          </p:cNvPr>
          <p:cNvSpPr txBox="1"/>
          <p:nvPr/>
        </p:nvSpPr>
        <p:spPr>
          <a:xfrm>
            <a:off x="1285461" y="2324269"/>
            <a:ext cx="6096000" cy="369332"/>
          </a:xfrm>
          <a:prstGeom prst="rect">
            <a:avLst/>
          </a:prstGeom>
          <a:noFill/>
        </p:spPr>
        <p:txBody>
          <a:bodyPr wrap="square">
            <a:spAutoFit/>
          </a:bodyPr>
          <a:lstStyle/>
          <a:p>
            <a:r>
              <a:rPr lang="en-US" sz="1800" b="0" dirty="0">
                <a:solidFill>
                  <a:srgbClr val="5C6773"/>
                </a:solidFill>
                <a:effectLst/>
                <a:latin typeface="var(--font-monospace)"/>
              </a:rPr>
              <a:t>&lt;</a:t>
            </a:r>
            <a:r>
              <a:rPr lang="en-US" sz="1800" b="0" dirty="0" err="1">
                <a:solidFill>
                  <a:srgbClr val="5C6773"/>
                </a:solidFill>
                <a:effectLst/>
                <a:latin typeface="var(--font-monospace)"/>
              </a:rPr>
              <a:t>img</a:t>
            </a:r>
            <a:r>
              <a:rPr lang="en-US" sz="1800" b="0" dirty="0">
                <a:solidFill>
                  <a:srgbClr val="5C6773"/>
                </a:solidFill>
                <a:effectLst/>
                <a:latin typeface="var(--font-monospace)"/>
              </a:rPr>
              <a:t> </a:t>
            </a:r>
            <a:r>
              <a:rPr lang="en-US" sz="1800" b="0" dirty="0" err="1">
                <a:solidFill>
                  <a:srgbClr val="5C6773"/>
                </a:solidFill>
                <a:effectLst/>
                <a:latin typeface="var(--font-monospace)"/>
              </a:rPr>
              <a:t>className</a:t>
            </a:r>
            <a:r>
              <a:rPr lang="en-US" sz="1800" b="0" dirty="0">
                <a:solidFill>
                  <a:srgbClr val="5C6773"/>
                </a:solidFill>
                <a:effectLst/>
                <a:latin typeface="var(--font-monospace)"/>
              </a:rPr>
              <a:t>=</a:t>
            </a:r>
            <a:r>
              <a:rPr lang="en-US" sz="1800" b="0" dirty="0">
                <a:solidFill>
                  <a:srgbClr val="86B300"/>
                </a:solidFill>
                <a:effectLst/>
                <a:latin typeface="var(--font-monospace)"/>
              </a:rPr>
              <a:t>"avatar"</a:t>
            </a:r>
            <a:r>
              <a:rPr lang="en-US" sz="1800" b="0" dirty="0">
                <a:solidFill>
                  <a:srgbClr val="5C6773"/>
                </a:solidFill>
                <a:effectLst/>
                <a:latin typeface="var(--font-monospace)"/>
              </a:rPr>
              <a:t> /&gt;</a:t>
            </a:r>
          </a:p>
        </p:txBody>
      </p:sp>
      <p:sp>
        <p:nvSpPr>
          <p:cNvPr id="10" name="TextBox 9">
            <a:extLst>
              <a:ext uri="{FF2B5EF4-FFF2-40B4-BE49-F238E27FC236}">
                <a16:creationId xmlns:a16="http://schemas.microsoft.com/office/drawing/2014/main" id="{84E71D82-E079-DED8-7224-6C0E5E30857C}"/>
              </a:ext>
            </a:extLst>
          </p:cNvPr>
          <p:cNvSpPr txBox="1"/>
          <p:nvPr/>
        </p:nvSpPr>
        <p:spPr>
          <a:xfrm>
            <a:off x="838199" y="3170654"/>
            <a:ext cx="6096000" cy="369332"/>
          </a:xfrm>
          <a:prstGeom prst="rect">
            <a:avLst/>
          </a:prstGeom>
          <a:noFill/>
        </p:spPr>
        <p:txBody>
          <a:bodyPr wrap="square">
            <a:spAutoFit/>
          </a:bodyPr>
          <a:lstStyle>
            <a:defPPr marR="0" lvl="0" algn="l" rtl="0">
              <a:lnSpc>
                <a:spcPct val="100000"/>
              </a:lnSpc>
              <a:spcBef>
                <a:spcPts val="0"/>
              </a:spcBef>
              <a:spcAft>
                <a:spcPts val="0"/>
              </a:spcAft>
            </a:defPPr>
            <a:lvl1pPr>
              <a:defRPr sz="1800">
                <a:solidFill>
                  <a:schemeClr val="tx1"/>
                </a:solidFill>
                <a:effectLst/>
                <a:latin typeface="Times New Roman" panose="02020603050405020304" pitchFamily="18" charset="0"/>
                <a:cs typeface="Times New Roman" panose="02020603050405020304" pitchFamily="18" charset="0"/>
              </a:defRPr>
            </a:lvl1pPr>
          </a:lstStyle>
          <a:p>
            <a:r>
              <a:rPr lang="en-US" dirty="0"/>
              <a:t>Then you write the CSS rules for it in a separate CSS file:</a:t>
            </a:r>
            <a:endParaRPr lang="en-VN" dirty="0"/>
          </a:p>
        </p:txBody>
      </p:sp>
      <p:sp>
        <p:nvSpPr>
          <p:cNvPr id="12" name="TextBox 11">
            <a:extLst>
              <a:ext uri="{FF2B5EF4-FFF2-40B4-BE49-F238E27FC236}">
                <a16:creationId xmlns:a16="http://schemas.microsoft.com/office/drawing/2014/main" id="{24CC1CC1-864A-5939-472F-C8832CA58BA0}"/>
              </a:ext>
            </a:extLst>
          </p:cNvPr>
          <p:cNvSpPr txBox="1"/>
          <p:nvPr/>
        </p:nvSpPr>
        <p:spPr>
          <a:xfrm>
            <a:off x="1285461" y="3687346"/>
            <a:ext cx="6096000" cy="1200329"/>
          </a:xfrm>
          <a:prstGeom prst="rect">
            <a:avLst/>
          </a:prstGeom>
          <a:noFill/>
        </p:spPr>
        <p:txBody>
          <a:bodyPr wrap="square">
            <a:spAutoFit/>
          </a:bodyPr>
          <a:lstStyle/>
          <a:p>
            <a:r>
              <a:rPr lang="en-US" sz="1800" b="0" i="1" dirty="0">
                <a:solidFill>
                  <a:srgbClr val="ABB0B6"/>
                </a:solidFill>
                <a:effectLst/>
                <a:latin typeface="var(--font-monospace)"/>
              </a:rPr>
              <a:t>/* In your CSS */</a:t>
            </a:r>
            <a:endParaRPr lang="en-US" sz="1800" b="0" dirty="0">
              <a:solidFill>
                <a:srgbClr val="5C6773"/>
              </a:solidFill>
              <a:effectLst/>
              <a:latin typeface="var(--font-monospace)"/>
            </a:endParaRPr>
          </a:p>
          <a:p>
            <a:r>
              <a:rPr lang="en-US" sz="1800" b="0" dirty="0">
                <a:solidFill>
                  <a:srgbClr val="5C6773"/>
                </a:solidFill>
                <a:effectLst/>
                <a:latin typeface="var(--font-monospace)"/>
              </a:rPr>
              <a:t>.avatar {</a:t>
            </a:r>
          </a:p>
          <a:p>
            <a:r>
              <a:rPr lang="en-US" sz="1800" b="0" dirty="0">
                <a:solidFill>
                  <a:srgbClr val="5C6773"/>
                </a:solidFill>
                <a:effectLst/>
                <a:latin typeface="var(--font-monospace)"/>
              </a:rPr>
              <a:t>border-radius: </a:t>
            </a:r>
            <a:r>
              <a:rPr lang="en-US" sz="1800" b="0" dirty="0">
                <a:solidFill>
                  <a:srgbClr val="F08C36"/>
                </a:solidFill>
                <a:effectLst/>
                <a:latin typeface="var(--font-monospace)"/>
              </a:rPr>
              <a:t>50</a:t>
            </a:r>
            <a:r>
              <a:rPr lang="en-US" sz="1800" b="0" dirty="0">
                <a:solidFill>
                  <a:srgbClr val="5C6773"/>
                </a:solidFill>
                <a:effectLst/>
                <a:latin typeface="var(--font-monospace)"/>
              </a:rPr>
              <a:t>%;</a:t>
            </a:r>
          </a:p>
          <a:p>
            <a:r>
              <a:rPr lang="en-US" sz="1800" b="0" dirty="0">
                <a:solidFill>
                  <a:srgbClr val="5C6773"/>
                </a:solidFill>
                <a:effectLst/>
                <a:latin typeface="var(--font-monospace)"/>
              </a:rPr>
              <a:t>}</a:t>
            </a:r>
          </a:p>
        </p:txBody>
      </p:sp>
      <p:sp>
        <p:nvSpPr>
          <p:cNvPr id="14" name="TextBox 13">
            <a:extLst>
              <a:ext uri="{FF2B5EF4-FFF2-40B4-BE49-F238E27FC236}">
                <a16:creationId xmlns:a16="http://schemas.microsoft.com/office/drawing/2014/main" id="{7FC5CCA4-F38C-D6E8-6A42-68B6755FB3F4}"/>
              </a:ext>
            </a:extLst>
          </p:cNvPr>
          <p:cNvSpPr txBox="1"/>
          <p:nvPr/>
        </p:nvSpPr>
        <p:spPr>
          <a:xfrm>
            <a:off x="838199" y="5171515"/>
            <a:ext cx="10969488" cy="646331"/>
          </a:xfrm>
          <a:prstGeom prst="rect">
            <a:avLst/>
          </a:prstGeom>
          <a:noFill/>
        </p:spPr>
        <p:txBody>
          <a:bodyPr wrap="square">
            <a:spAutoFit/>
          </a:bodyPr>
          <a:lstStyle>
            <a:defPPr marR="0" lvl="0" algn="l" rtl="0">
              <a:lnSpc>
                <a:spcPct val="100000"/>
              </a:lnSpc>
              <a:spcBef>
                <a:spcPts val="0"/>
              </a:spcBef>
              <a:spcAft>
                <a:spcPts val="0"/>
              </a:spcAft>
              <a:defRPr/>
            </a:defPPr>
            <a:lvl1pPr>
              <a:defRPr sz="1800">
                <a:solidFill>
                  <a:schemeClr val="tx1"/>
                </a:solidFill>
                <a:effectLst/>
                <a:latin typeface="Times New Roman" panose="02020603050405020304" pitchFamily="18" charset="0"/>
                <a:cs typeface="Times New Roman" panose="02020603050405020304" pitchFamily="18" charset="0"/>
              </a:defRPr>
            </a:lvl1pPr>
          </a:lstStyle>
          <a:p>
            <a:r>
              <a:rPr lang="en-US" dirty="0"/>
              <a:t>React does not prescribe how you add CSS files. In the simplest case, you’ll add </a:t>
            </a:r>
            <a:r>
              <a:rPr lang="en-US"/>
              <a:t>a </a:t>
            </a:r>
            <a:r>
              <a:rPr lang="en-US" dirty="0">
                <a:hlinkClick r:id="rId4"/>
              </a:rPr>
              <a:t>&lt;</a:t>
            </a:r>
            <a:r>
              <a:rPr lang="en-US">
                <a:hlinkClick r:id="rId4"/>
              </a:rPr>
              <a:t>link&gt;</a:t>
            </a:r>
            <a:r>
              <a:rPr lang="en-US" dirty="0"/>
              <a:t> tag to your HTML. If you use a build tool or a framework, consult its documentation to learn how to add a CSS file to your project.</a:t>
            </a:r>
            <a:endParaRPr lang="en-VN" dirty="0"/>
          </a:p>
        </p:txBody>
      </p:sp>
    </p:spTree>
    <p:extLst>
      <p:ext uri="{BB962C8B-B14F-4D97-AF65-F5344CB8AC3E}">
        <p14:creationId xmlns:p14="http://schemas.microsoft.com/office/powerpoint/2010/main" val="605024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44B43-B04B-6B4D-9367-12B5507C2E33}"/>
              </a:ext>
            </a:extLst>
          </p:cNvPr>
          <p:cNvSpPr>
            <a:spLocks noGrp="1"/>
          </p:cNvSpPr>
          <p:nvPr>
            <p:ph type="title"/>
          </p:nvPr>
        </p:nvSpPr>
        <p:spPr/>
        <p:txBody>
          <a:bodyPr/>
          <a:lstStyle/>
          <a:p>
            <a:r>
              <a:rPr lang="en-US"/>
              <a:t>Displaying data</a:t>
            </a:r>
            <a:endParaRPr lang="en-VN" dirty="0"/>
          </a:p>
        </p:txBody>
      </p:sp>
      <p:sp>
        <p:nvSpPr>
          <p:cNvPr id="3" name="Slide Number Placeholder 2">
            <a:extLst>
              <a:ext uri="{FF2B5EF4-FFF2-40B4-BE49-F238E27FC236}">
                <a16:creationId xmlns:a16="http://schemas.microsoft.com/office/drawing/2014/main" id="{0529287E-C5F7-F04B-BB09-5A3F4F70ACD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
        <p:nvSpPr>
          <p:cNvPr id="6" name="TextBox 5">
            <a:extLst>
              <a:ext uri="{FF2B5EF4-FFF2-40B4-BE49-F238E27FC236}">
                <a16:creationId xmlns:a16="http://schemas.microsoft.com/office/drawing/2014/main" id="{544D1B14-9249-8F42-0C11-A8F387A71D07}"/>
              </a:ext>
            </a:extLst>
          </p:cNvPr>
          <p:cNvSpPr txBox="1"/>
          <p:nvPr/>
        </p:nvSpPr>
        <p:spPr>
          <a:xfrm>
            <a:off x="838199" y="1701321"/>
            <a:ext cx="10823713" cy="646331"/>
          </a:xfrm>
          <a:prstGeom prst="rect">
            <a:avLst/>
          </a:prstGeom>
          <a:noFill/>
        </p:spPr>
        <p:txBody>
          <a:bodyPr wrap="square">
            <a:spAutoFit/>
          </a:bodyPr>
          <a:lstStyle>
            <a:defPPr marR="0" lvl="0" algn="l" rtl="0">
              <a:lnSpc>
                <a:spcPct val="100000"/>
              </a:lnSpc>
              <a:spcBef>
                <a:spcPts val="0"/>
              </a:spcBef>
              <a:spcAft>
                <a:spcPts val="0"/>
              </a:spcAft>
            </a:defPPr>
            <a:lvl1pPr>
              <a:defRPr sz="1800">
                <a:solidFill>
                  <a:schemeClr val="tx1"/>
                </a:solidFill>
                <a:effectLst/>
                <a:latin typeface="Times New Roman" panose="02020603050405020304" pitchFamily="18" charset="0"/>
                <a:cs typeface="Times New Roman" panose="02020603050405020304" pitchFamily="18" charset="0"/>
              </a:defRPr>
            </a:lvl1pPr>
          </a:lstStyle>
          <a:p>
            <a:r>
              <a:rPr lang="en-US" dirty="0"/>
              <a:t>JSX lets you put markup into JavaScript. Curly braces let you “escape back” into JavaScript so that you can embed some variable from your code and display it to the user. For example, this will display </a:t>
            </a:r>
            <a:r>
              <a:rPr lang="en-US" dirty="0" err="1"/>
              <a:t>user.name</a:t>
            </a:r>
            <a:r>
              <a:rPr lang="en-US" dirty="0"/>
              <a:t>:</a:t>
            </a:r>
            <a:endParaRPr lang="en-VN" dirty="0"/>
          </a:p>
        </p:txBody>
      </p:sp>
      <p:sp>
        <p:nvSpPr>
          <p:cNvPr id="8" name="TextBox 7">
            <a:extLst>
              <a:ext uri="{FF2B5EF4-FFF2-40B4-BE49-F238E27FC236}">
                <a16:creationId xmlns:a16="http://schemas.microsoft.com/office/drawing/2014/main" id="{74D79E6C-DB8A-1060-3B7C-0AC3CE81CF11}"/>
              </a:ext>
            </a:extLst>
          </p:cNvPr>
          <p:cNvSpPr txBox="1"/>
          <p:nvPr/>
        </p:nvSpPr>
        <p:spPr>
          <a:xfrm>
            <a:off x="1444487" y="2536118"/>
            <a:ext cx="6096000" cy="1477328"/>
          </a:xfrm>
          <a:prstGeom prst="rect">
            <a:avLst/>
          </a:prstGeom>
          <a:noFill/>
        </p:spPr>
        <p:txBody>
          <a:bodyPr wrap="square">
            <a:spAutoFit/>
          </a:bodyPr>
          <a:lstStyle/>
          <a:p>
            <a:r>
              <a:rPr lang="en-US" sz="1800" b="0" dirty="0">
                <a:solidFill>
                  <a:srgbClr val="F2590C"/>
                </a:solidFill>
                <a:effectLst/>
                <a:latin typeface="var(--font-monospace)"/>
              </a:rPr>
              <a:t>return</a:t>
            </a:r>
            <a:r>
              <a:rPr lang="en-US" sz="1800" b="0" dirty="0">
                <a:solidFill>
                  <a:srgbClr val="5C6773"/>
                </a:solidFill>
                <a:effectLst/>
                <a:latin typeface="var(--font-monospace)"/>
              </a:rPr>
              <a:t> (</a:t>
            </a:r>
          </a:p>
          <a:p>
            <a:r>
              <a:rPr lang="en-US" sz="1800" b="0" dirty="0">
                <a:solidFill>
                  <a:srgbClr val="5C6773"/>
                </a:solidFill>
                <a:effectLst/>
                <a:latin typeface="var(--font-monospace)"/>
              </a:rPr>
              <a:t>  &lt;h1&gt;</a:t>
            </a:r>
          </a:p>
          <a:p>
            <a:r>
              <a:rPr lang="en-US" sz="1800" b="0" dirty="0">
                <a:solidFill>
                  <a:srgbClr val="5C6773"/>
                </a:solidFill>
                <a:effectLst/>
                <a:latin typeface="var(--font-monospace)"/>
              </a:rPr>
              <a:t>    {</a:t>
            </a:r>
            <a:r>
              <a:rPr lang="en-US" sz="1800" b="0" dirty="0" err="1">
                <a:solidFill>
                  <a:srgbClr val="5C6773"/>
                </a:solidFill>
                <a:effectLst/>
                <a:latin typeface="var(--font-monospace)"/>
              </a:rPr>
              <a:t>user.name</a:t>
            </a:r>
            <a:r>
              <a:rPr lang="en-US" sz="1800" b="0" dirty="0">
                <a:solidFill>
                  <a:srgbClr val="5C6773"/>
                </a:solidFill>
                <a:effectLst/>
                <a:latin typeface="var(--font-monospace)"/>
              </a:rPr>
              <a:t>}</a:t>
            </a:r>
          </a:p>
          <a:p>
            <a:r>
              <a:rPr lang="en-US" sz="1800" b="0" dirty="0">
                <a:solidFill>
                  <a:srgbClr val="5C6773"/>
                </a:solidFill>
                <a:effectLst/>
                <a:latin typeface="var(--font-monospace)"/>
              </a:rPr>
              <a:t>  &lt;/h1&gt;</a:t>
            </a:r>
          </a:p>
          <a:p>
            <a:r>
              <a:rPr lang="en-US" sz="1800" b="0" dirty="0">
                <a:solidFill>
                  <a:srgbClr val="5C6773"/>
                </a:solidFill>
                <a:effectLst/>
                <a:latin typeface="var(--font-monospace)"/>
              </a:rPr>
              <a:t>);</a:t>
            </a:r>
          </a:p>
        </p:txBody>
      </p:sp>
    </p:spTree>
    <p:extLst>
      <p:ext uri="{BB962C8B-B14F-4D97-AF65-F5344CB8AC3E}">
        <p14:creationId xmlns:p14="http://schemas.microsoft.com/office/powerpoint/2010/main" val="1725981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7F6564-7438-97CA-5383-C5F7A6C6FEE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sp>
        <p:nvSpPr>
          <p:cNvPr id="5" name="TextBox 4">
            <a:extLst>
              <a:ext uri="{FF2B5EF4-FFF2-40B4-BE49-F238E27FC236}">
                <a16:creationId xmlns:a16="http://schemas.microsoft.com/office/drawing/2014/main" id="{D6744292-16B3-B6D3-ACD5-5D52465DE06B}"/>
              </a:ext>
            </a:extLst>
          </p:cNvPr>
          <p:cNvSpPr txBox="1"/>
          <p:nvPr/>
        </p:nvSpPr>
        <p:spPr>
          <a:xfrm>
            <a:off x="543338" y="940931"/>
            <a:ext cx="11105323" cy="923330"/>
          </a:xfrm>
          <a:prstGeom prst="rect">
            <a:avLst/>
          </a:prstGeom>
          <a:noFill/>
        </p:spPr>
        <p:txBody>
          <a:bodyPr wrap="square">
            <a:spAutoFit/>
          </a:bodyPr>
          <a:lstStyle>
            <a:defPPr marR="0" lvl="0" algn="l" rtl="0">
              <a:lnSpc>
                <a:spcPct val="100000"/>
              </a:lnSpc>
              <a:spcBef>
                <a:spcPts val="0"/>
              </a:spcBef>
              <a:spcAft>
                <a:spcPts val="0"/>
              </a:spcAft>
              <a:defRPr/>
            </a:defPPr>
            <a:lvl1pPr>
              <a:defRPr sz="1800">
                <a:solidFill>
                  <a:schemeClr val="tx1"/>
                </a:solidFill>
                <a:effectLst/>
                <a:latin typeface="Times New Roman" panose="02020603050405020304" pitchFamily="18" charset="0"/>
                <a:cs typeface="Times New Roman" panose="02020603050405020304" pitchFamily="18" charset="0"/>
              </a:defRPr>
            </a:lvl1pPr>
          </a:lstStyle>
          <a:p>
            <a:r>
              <a:rPr lang="en-US" dirty="0"/>
              <a:t>You can also “escape into JavaScript” from JSX attributes, but you have to use curly braces instead of quotes. </a:t>
            </a:r>
          </a:p>
          <a:p>
            <a:pPr marL="285750" indent="-285750">
              <a:buFont typeface="Arial" panose="020B0604020202020204" pitchFamily="34" charset="0"/>
              <a:buChar char="•"/>
            </a:pPr>
            <a:r>
              <a:rPr lang="en-US" dirty="0"/>
              <a:t>For example, </a:t>
            </a:r>
            <a:r>
              <a:rPr lang="en-US" dirty="0" err="1">
                <a:solidFill>
                  <a:schemeClr val="accent5"/>
                </a:solidFill>
              </a:rPr>
              <a:t>className</a:t>
            </a:r>
            <a:r>
              <a:rPr lang="en-US" dirty="0">
                <a:solidFill>
                  <a:schemeClr val="accent2">
                    <a:lumMod val="50000"/>
                  </a:schemeClr>
                </a:solidFill>
              </a:rPr>
              <a:t>="avatar" </a:t>
            </a:r>
            <a:r>
              <a:rPr lang="en-US" dirty="0"/>
              <a:t>passes the "avatar" string as the CSS class, but </a:t>
            </a:r>
            <a:r>
              <a:rPr lang="en-US" dirty="0" err="1">
                <a:solidFill>
                  <a:schemeClr val="accent5"/>
                </a:solidFill>
              </a:rPr>
              <a:t>src</a:t>
            </a:r>
            <a:r>
              <a:rPr lang="en-US" dirty="0"/>
              <a:t>={</a:t>
            </a:r>
            <a:r>
              <a:rPr lang="en-US" dirty="0" err="1">
                <a:solidFill>
                  <a:schemeClr val="bg2">
                    <a:lumMod val="75000"/>
                  </a:schemeClr>
                </a:solidFill>
              </a:rPr>
              <a:t>user.imageUrl</a:t>
            </a:r>
            <a:r>
              <a:rPr lang="en-US" dirty="0"/>
              <a:t>} reads the JavaScript </a:t>
            </a:r>
            <a:r>
              <a:rPr lang="en-US" dirty="0" err="1"/>
              <a:t>user.imageUrl</a:t>
            </a:r>
            <a:r>
              <a:rPr lang="en-US" dirty="0"/>
              <a:t> variable value, and then passes that value as the </a:t>
            </a:r>
            <a:r>
              <a:rPr lang="en-US" dirty="0" err="1"/>
              <a:t>src</a:t>
            </a:r>
            <a:r>
              <a:rPr lang="en-US" dirty="0"/>
              <a:t> attribute:</a:t>
            </a:r>
            <a:endParaRPr lang="en-VN" dirty="0"/>
          </a:p>
        </p:txBody>
      </p:sp>
      <p:sp>
        <p:nvSpPr>
          <p:cNvPr id="9" name="TextBox 8">
            <a:extLst>
              <a:ext uri="{FF2B5EF4-FFF2-40B4-BE49-F238E27FC236}">
                <a16:creationId xmlns:a16="http://schemas.microsoft.com/office/drawing/2014/main" id="{05C89C1D-22D6-E8A0-D295-7626374D5D96}"/>
              </a:ext>
            </a:extLst>
          </p:cNvPr>
          <p:cNvSpPr txBox="1"/>
          <p:nvPr/>
        </p:nvSpPr>
        <p:spPr>
          <a:xfrm>
            <a:off x="1524000" y="2156720"/>
            <a:ext cx="6096000" cy="1754326"/>
          </a:xfrm>
          <a:prstGeom prst="rect">
            <a:avLst/>
          </a:prstGeom>
          <a:noFill/>
        </p:spPr>
        <p:txBody>
          <a:bodyPr wrap="square">
            <a:spAutoFit/>
          </a:bodyPr>
          <a:lstStyle/>
          <a:p>
            <a:r>
              <a:rPr lang="en-US" sz="1800" b="0" dirty="0">
                <a:solidFill>
                  <a:srgbClr val="F2590C"/>
                </a:solidFill>
                <a:effectLst/>
                <a:latin typeface="var(--font-monospace)"/>
              </a:rPr>
              <a:t>return</a:t>
            </a:r>
            <a:r>
              <a:rPr lang="en-US" sz="1800" b="0" dirty="0">
                <a:solidFill>
                  <a:srgbClr val="5C6773"/>
                </a:solidFill>
                <a:effectLst/>
                <a:latin typeface="var(--font-monospace)"/>
              </a:rPr>
              <a:t> (</a:t>
            </a:r>
          </a:p>
          <a:p>
            <a:r>
              <a:rPr lang="en-US" sz="1800" b="0" dirty="0">
                <a:solidFill>
                  <a:srgbClr val="5C6773"/>
                </a:solidFill>
                <a:effectLst/>
                <a:latin typeface="var(--font-monospace)"/>
              </a:rPr>
              <a:t>  &lt;</a:t>
            </a:r>
            <a:r>
              <a:rPr lang="en-US" sz="1800" b="0" dirty="0" err="1">
                <a:solidFill>
                  <a:srgbClr val="5C6773"/>
                </a:solidFill>
                <a:effectLst/>
                <a:latin typeface="var(--font-monospace)"/>
              </a:rPr>
              <a:t>img</a:t>
            </a:r>
            <a:endParaRPr lang="en-US" sz="1800" b="0" dirty="0">
              <a:solidFill>
                <a:srgbClr val="5C6773"/>
              </a:solidFill>
              <a:effectLst/>
              <a:latin typeface="var(--font-monospace)"/>
            </a:endParaRPr>
          </a:p>
          <a:p>
            <a:r>
              <a:rPr lang="en-US" sz="1800" b="0" dirty="0">
                <a:solidFill>
                  <a:srgbClr val="5C6773"/>
                </a:solidFill>
                <a:effectLst/>
                <a:latin typeface="var(--font-monospace)"/>
              </a:rPr>
              <a:t>    </a:t>
            </a:r>
            <a:r>
              <a:rPr lang="en-US" sz="1800" b="0" dirty="0" err="1">
                <a:solidFill>
                  <a:srgbClr val="5C6773"/>
                </a:solidFill>
                <a:effectLst/>
                <a:latin typeface="var(--font-monospace)"/>
              </a:rPr>
              <a:t>className</a:t>
            </a:r>
            <a:r>
              <a:rPr lang="en-US" sz="1800" b="0" dirty="0">
                <a:solidFill>
                  <a:srgbClr val="5C6773"/>
                </a:solidFill>
                <a:effectLst/>
                <a:latin typeface="var(--font-monospace)"/>
              </a:rPr>
              <a:t>=</a:t>
            </a:r>
            <a:r>
              <a:rPr lang="en-US" sz="1800" b="0" dirty="0">
                <a:solidFill>
                  <a:srgbClr val="86B300"/>
                </a:solidFill>
                <a:effectLst/>
                <a:latin typeface="var(--font-monospace)"/>
              </a:rPr>
              <a:t>"avatar"</a:t>
            </a:r>
            <a:endParaRPr lang="en-US" sz="1800" b="0" dirty="0">
              <a:solidFill>
                <a:srgbClr val="5C6773"/>
              </a:solidFill>
              <a:effectLst/>
              <a:latin typeface="var(--font-monospace)"/>
            </a:endParaRPr>
          </a:p>
          <a:p>
            <a:r>
              <a:rPr lang="en-US" sz="1800" b="0" dirty="0">
                <a:solidFill>
                  <a:srgbClr val="5C6773"/>
                </a:solidFill>
                <a:effectLst/>
                <a:latin typeface="var(--font-monospace)"/>
              </a:rPr>
              <a:t>    </a:t>
            </a:r>
            <a:r>
              <a:rPr lang="en-US" sz="1800" b="0" dirty="0" err="1">
                <a:solidFill>
                  <a:srgbClr val="5C6773"/>
                </a:solidFill>
                <a:effectLst/>
                <a:latin typeface="var(--font-monospace)"/>
              </a:rPr>
              <a:t>src</a:t>
            </a:r>
            <a:r>
              <a:rPr lang="en-US" sz="1800" b="0" dirty="0">
                <a:solidFill>
                  <a:srgbClr val="5C6773"/>
                </a:solidFill>
                <a:effectLst/>
                <a:latin typeface="var(--font-monospace)"/>
              </a:rPr>
              <a:t>={</a:t>
            </a:r>
            <a:r>
              <a:rPr lang="en-US" sz="1800" b="0" dirty="0" err="1">
                <a:solidFill>
                  <a:srgbClr val="5C6773"/>
                </a:solidFill>
                <a:effectLst/>
                <a:latin typeface="var(--font-monospace)"/>
              </a:rPr>
              <a:t>user.imageUrl</a:t>
            </a:r>
            <a:r>
              <a:rPr lang="en-US" sz="1800" b="0" dirty="0">
                <a:solidFill>
                  <a:srgbClr val="5C6773"/>
                </a:solidFill>
                <a:effectLst/>
                <a:latin typeface="var(--font-monospace)"/>
              </a:rPr>
              <a:t>}</a:t>
            </a:r>
          </a:p>
          <a:p>
            <a:r>
              <a:rPr lang="en-US" sz="1800" b="0" dirty="0">
                <a:solidFill>
                  <a:srgbClr val="5C6773"/>
                </a:solidFill>
                <a:effectLst/>
                <a:latin typeface="var(--font-monospace)"/>
              </a:rPr>
              <a:t>  /&gt;</a:t>
            </a:r>
          </a:p>
          <a:p>
            <a:r>
              <a:rPr lang="en-US" sz="1800" b="0" dirty="0">
                <a:solidFill>
                  <a:srgbClr val="5C6773"/>
                </a:solidFill>
                <a:effectLst/>
                <a:latin typeface="var(--font-monospace)"/>
              </a:rPr>
              <a:t>);</a:t>
            </a:r>
          </a:p>
        </p:txBody>
      </p:sp>
      <p:sp>
        <p:nvSpPr>
          <p:cNvPr id="11" name="TextBox 10">
            <a:extLst>
              <a:ext uri="{FF2B5EF4-FFF2-40B4-BE49-F238E27FC236}">
                <a16:creationId xmlns:a16="http://schemas.microsoft.com/office/drawing/2014/main" id="{A91FA345-E30F-D2F3-3F68-E8A51188C8FB}"/>
              </a:ext>
            </a:extLst>
          </p:cNvPr>
          <p:cNvSpPr txBox="1"/>
          <p:nvPr/>
        </p:nvSpPr>
        <p:spPr>
          <a:xfrm>
            <a:off x="543337" y="4548929"/>
            <a:ext cx="10959549" cy="369332"/>
          </a:xfrm>
          <a:prstGeom prst="rect">
            <a:avLst/>
          </a:prstGeom>
          <a:noFill/>
        </p:spPr>
        <p:txBody>
          <a:bodyPr wrap="square">
            <a:spAutoFit/>
          </a:bodyPr>
          <a:lstStyle>
            <a:defPPr marR="0" lvl="0" algn="l" rtl="0">
              <a:lnSpc>
                <a:spcPct val="100000"/>
              </a:lnSpc>
              <a:spcBef>
                <a:spcPts val="0"/>
              </a:spcBef>
              <a:spcAft>
                <a:spcPts val="0"/>
              </a:spcAft>
              <a:defRPr/>
            </a:defPPr>
            <a:lvl1pPr>
              <a:defRPr sz="1800">
                <a:solidFill>
                  <a:schemeClr val="tx1"/>
                </a:solidFill>
                <a:effectLst/>
                <a:latin typeface="Times New Roman" panose="02020603050405020304" pitchFamily="18" charset="0"/>
                <a:cs typeface="Times New Roman" panose="02020603050405020304" pitchFamily="18" charset="0"/>
              </a:defRPr>
            </a:lvl1pPr>
          </a:lstStyle>
          <a:p>
            <a:r>
              <a:rPr lang="en-US" dirty="0"/>
              <a:t>You can put more complex expressions inside the JSX curly braces too, for example, </a:t>
            </a:r>
            <a:r>
              <a:rPr lang="en-US" dirty="0">
                <a:hlinkClick r:id="rId2"/>
              </a:rPr>
              <a:t>string concatenation</a:t>
            </a:r>
            <a:r>
              <a:rPr lang="en-US" dirty="0"/>
              <a:t>.</a:t>
            </a:r>
            <a:endParaRPr lang="en-VN" dirty="0"/>
          </a:p>
        </p:txBody>
      </p:sp>
    </p:spTree>
    <p:extLst>
      <p:ext uri="{BB962C8B-B14F-4D97-AF65-F5344CB8AC3E}">
        <p14:creationId xmlns:p14="http://schemas.microsoft.com/office/powerpoint/2010/main" val="664480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699D4D-2316-D4B4-7CB1-FBF7848B813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sp>
        <p:nvSpPr>
          <p:cNvPr id="6" name="TextBox 5">
            <a:extLst>
              <a:ext uri="{FF2B5EF4-FFF2-40B4-BE49-F238E27FC236}">
                <a16:creationId xmlns:a16="http://schemas.microsoft.com/office/drawing/2014/main" id="{C5A9591E-44DD-7D4A-DE4D-DF5A1ED7DBE8}"/>
              </a:ext>
            </a:extLst>
          </p:cNvPr>
          <p:cNvSpPr txBox="1"/>
          <p:nvPr/>
        </p:nvSpPr>
        <p:spPr>
          <a:xfrm>
            <a:off x="410817" y="535166"/>
            <a:ext cx="6096000" cy="6186309"/>
          </a:xfrm>
          <a:prstGeom prst="rect">
            <a:avLst/>
          </a:prstGeom>
          <a:noFill/>
        </p:spPr>
        <p:txBody>
          <a:bodyPr wrap="square">
            <a:spAutoFit/>
          </a:bodyPr>
          <a:lstStyle/>
          <a:p>
            <a:r>
              <a:rPr lang="en-US" sz="1800" b="0" dirty="0">
                <a:solidFill>
                  <a:srgbClr val="F2590C"/>
                </a:solidFill>
                <a:effectLst/>
                <a:latin typeface="var(--font-monospace)"/>
              </a:rPr>
              <a:t>const</a:t>
            </a:r>
            <a:r>
              <a:rPr lang="en-US" sz="1800" b="0" dirty="0">
                <a:solidFill>
                  <a:srgbClr val="5C6773"/>
                </a:solidFill>
                <a:effectLst/>
                <a:latin typeface="var(--font-monospace)"/>
              </a:rPr>
              <a:t> user = {</a:t>
            </a:r>
          </a:p>
          <a:p>
            <a:r>
              <a:rPr lang="en-US" sz="1800" b="0" dirty="0">
                <a:solidFill>
                  <a:srgbClr val="5C6773"/>
                </a:solidFill>
                <a:effectLst/>
                <a:latin typeface="var(--font-monospace)"/>
              </a:rPr>
              <a:t>  name: </a:t>
            </a:r>
            <a:r>
              <a:rPr lang="en-US" sz="1800" b="0" dirty="0">
                <a:solidFill>
                  <a:srgbClr val="86B300"/>
                </a:solidFill>
                <a:effectLst/>
                <a:latin typeface="var(--font-monospace)"/>
              </a:rPr>
              <a:t>'Hedy </a:t>
            </a:r>
            <a:r>
              <a:rPr lang="en-US" sz="1800" b="0" dirty="0" err="1">
                <a:solidFill>
                  <a:srgbClr val="86B300"/>
                </a:solidFill>
                <a:effectLst/>
                <a:latin typeface="var(--font-monospace)"/>
              </a:rPr>
              <a:t>Lamarr</a:t>
            </a:r>
            <a:r>
              <a:rPr lang="en-US" sz="1800" b="0" dirty="0">
                <a:solidFill>
                  <a:srgbClr val="86B300"/>
                </a:solidFill>
                <a:effectLst/>
                <a:latin typeface="var(--font-monospace)"/>
              </a:rPr>
              <a:t>’</a:t>
            </a:r>
            <a:r>
              <a:rPr lang="en-US" sz="1800" b="0" dirty="0">
                <a:solidFill>
                  <a:srgbClr val="5C6773"/>
                </a:solidFill>
                <a:effectLst/>
                <a:latin typeface="var(--font-monospace)"/>
              </a:rPr>
              <a:t>,</a:t>
            </a:r>
          </a:p>
          <a:p>
            <a:r>
              <a:rPr lang="en-US" sz="1800" b="0" dirty="0">
                <a:solidFill>
                  <a:srgbClr val="5C6773"/>
                </a:solidFill>
                <a:effectLst/>
                <a:latin typeface="var(--font-monospace)"/>
              </a:rPr>
              <a:t>  </a:t>
            </a:r>
            <a:r>
              <a:rPr lang="en-US" sz="1800" b="0" dirty="0" err="1">
                <a:solidFill>
                  <a:srgbClr val="5C6773"/>
                </a:solidFill>
                <a:effectLst/>
                <a:latin typeface="var(--font-monospace)"/>
              </a:rPr>
              <a:t>imageUrl</a:t>
            </a:r>
            <a:r>
              <a:rPr lang="en-US" sz="1800" b="0" dirty="0">
                <a:solidFill>
                  <a:srgbClr val="5C6773"/>
                </a:solidFill>
                <a:effectLst/>
                <a:latin typeface="var(--font-monospace)"/>
              </a:rPr>
              <a:t>: </a:t>
            </a:r>
            <a:r>
              <a:rPr lang="en-US" sz="1800" b="0" dirty="0">
                <a:solidFill>
                  <a:srgbClr val="86B300"/>
                </a:solidFill>
                <a:effectLst/>
                <a:latin typeface="var(--font-monospace)"/>
              </a:rPr>
              <a:t>'https://</a:t>
            </a:r>
            <a:r>
              <a:rPr lang="en-US" sz="1800" b="0" dirty="0" err="1">
                <a:solidFill>
                  <a:srgbClr val="86B300"/>
                </a:solidFill>
                <a:effectLst/>
                <a:latin typeface="var(--font-monospace)"/>
              </a:rPr>
              <a:t>i.imgur.com</a:t>
            </a:r>
            <a:r>
              <a:rPr lang="en-US" sz="1800" b="0" dirty="0">
                <a:solidFill>
                  <a:srgbClr val="86B300"/>
                </a:solidFill>
                <a:effectLst/>
                <a:latin typeface="var(--font-monospace)"/>
              </a:rPr>
              <a:t>/</a:t>
            </a:r>
            <a:r>
              <a:rPr lang="en-US" sz="1800" b="0" dirty="0" err="1">
                <a:solidFill>
                  <a:srgbClr val="86B300"/>
                </a:solidFill>
                <a:effectLst/>
                <a:latin typeface="var(--font-monospace)"/>
              </a:rPr>
              <a:t>yXOvdOSs.jpg</a:t>
            </a:r>
            <a:r>
              <a:rPr lang="en-US" sz="1800" b="0" dirty="0">
                <a:solidFill>
                  <a:srgbClr val="86B300"/>
                </a:solidFill>
                <a:effectLst/>
                <a:latin typeface="var(--font-monospace)"/>
              </a:rPr>
              <a:t>’</a:t>
            </a:r>
            <a:r>
              <a:rPr lang="en-US" sz="1800" b="0" dirty="0">
                <a:solidFill>
                  <a:srgbClr val="5C6773"/>
                </a:solidFill>
                <a:effectLst/>
                <a:latin typeface="var(--font-monospace)"/>
              </a:rPr>
              <a:t>,</a:t>
            </a:r>
          </a:p>
          <a:p>
            <a:r>
              <a:rPr lang="en-US" sz="1800" b="0" dirty="0">
                <a:solidFill>
                  <a:srgbClr val="5C6773"/>
                </a:solidFill>
                <a:effectLst/>
                <a:latin typeface="var(--font-monospace)"/>
              </a:rPr>
              <a:t>  </a:t>
            </a:r>
            <a:r>
              <a:rPr lang="en-US" sz="1800" b="0" dirty="0" err="1">
                <a:solidFill>
                  <a:srgbClr val="5C6773"/>
                </a:solidFill>
                <a:effectLst/>
                <a:latin typeface="var(--font-monospace)"/>
              </a:rPr>
              <a:t>imageSize</a:t>
            </a:r>
            <a:r>
              <a:rPr lang="en-US" sz="1800" b="0" dirty="0">
                <a:solidFill>
                  <a:srgbClr val="5C6773"/>
                </a:solidFill>
                <a:effectLst/>
                <a:latin typeface="var(--font-monospace)"/>
              </a:rPr>
              <a:t>: </a:t>
            </a:r>
            <a:r>
              <a:rPr lang="en-US" sz="1800" b="0" dirty="0">
                <a:solidFill>
                  <a:srgbClr val="F08C36"/>
                </a:solidFill>
                <a:effectLst/>
                <a:latin typeface="var(--font-monospace)"/>
              </a:rPr>
              <a:t>90</a:t>
            </a:r>
            <a:r>
              <a:rPr lang="en-US" sz="1800" b="0" dirty="0">
                <a:solidFill>
                  <a:srgbClr val="5C6773"/>
                </a:solidFill>
                <a:effectLst/>
                <a:latin typeface="var(--font-monospace)"/>
              </a:rPr>
              <a:t>,</a:t>
            </a:r>
          </a:p>
          <a:p>
            <a:r>
              <a:rPr lang="en-US" sz="1800" b="0" dirty="0">
                <a:solidFill>
                  <a:srgbClr val="5C6773"/>
                </a:solidFill>
                <a:effectLst/>
                <a:latin typeface="var(--font-monospace)"/>
              </a:rPr>
              <a:t>};</a:t>
            </a:r>
          </a:p>
          <a:p>
            <a:br>
              <a:rPr lang="en-US" sz="1800" b="0" dirty="0">
                <a:solidFill>
                  <a:srgbClr val="5C6773"/>
                </a:solidFill>
                <a:effectLst/>
                <a:latin typeface="var(--font-monospace)"/>
              </a:rPr>
            </a:br>
            <a:r>
              <a:rPr lang="en-US" sz="1800" b="0" dirty="0">
                <a:solidFill>
                  <a:srgbClr val="F2590C"/>
                </a:solidFill>
                <a:effectLst/>
                <a:latin typeface="var(--font-monospace)"/>
              </a:rPr>
              <a:t>export</a:t>
            </a:r>
            <a:r>
              <a:rPr lang="en-US" sz="1800" b="0" dirty="0">
                <a:solidFill>
                  <a:srgbClr val="5C6773"/>
                </a:solidFill>
                <a:effectLst/>
                <a:latin typeface="var(--font-monospace)"/>
              </a:rPr>
              <a:t> </a:t>
            </a:r>
            <a:r>
              <a:rPr lang="en-US" sz="1800" b="0" dirty="0">
                <a:solidFill>
                  <a:srgbClr val="F2590C"/>
                </a:solidFill>
                <a:effectLst/>
                <a:latin typeface="var(--font-monospace)"/>
              </a:rPr>
              <a:t>default</a:t>
            </a:r>
            <a:r>
              <a:rPr lang="en-US" sz="1800" b="0" dirty="0">
                <a:solidFill>
                  <a:srgbClr val="5C6773"/>
                </a:solidFill>
                <a:effectLst/>
                <a:latin typeface="var(--font-monospace)"/>
              </a:rPr>
              <a:t> </a:t>
            </a:r>
            <a:r>
              <a:rPr lang="en-US" sz="1800" b="0" dirty="0">
                <a:solidFill>
                  <a:srgbClr val="F2590C"/>
                </a:solidFill>
                <a:effectLst/>
                <a:latin typeface="var(--font-monospace)"/>
              </a:rPr>
              <a:t>function</a:t>
            </a:r>
            <a:r>
              <a:rPr lang="en-US" sz="1800" b="0" dirty="0">
                <a:solidFill>
                  <a:srgbClr val="5C6773"/>
                </a:solidFill>
                <a:effectLst/>
                <a:latin typeface="var(--font-monospace)"/>
              </a:rPr>
              <a:t> </a:t>
            </a:r>
            <a:r>
              <a:rPr lang="en-US" sz="1800" b="0" dirty="0">
                <a:solidFill>
                  <a:srgbClr val="41A6D9"/>
                </a:solidFill>
                <a:effectLst/>
                <a:latin typeface="var(--font-monospace)"/>
              </a:rPr>
              <a:t>Profile</a:t>
            </a:r>
            <a:r>
              <a:rPr lang="en-US" sz="1800" b="0" dirty="0">
                <a:solidFill>
                  <a:srgbClr val="5C6773"/>
                </a:solidFill>
                <a:effectLst/>
                <a:latin typeface="var(--font-monospace)"/>
              </a:rPr>
              <a:t>() {</a:t>
            </a:r>
          </a:p>
          <a:p>
            <a:r>
              <a:rPr lang="en-US" sz="1800" b="0" dirty="0">
                <a:solidFill>
                  <a:srgbClr val="F2590C"/>
                </a:solidFill>
                <a:effectLst/>
                <a:latin typeface="var(--font-monospace)"/>
              </a:rPr>
              <a:t>  return</a:t>
            </a:r>
            <a:r>
              <a:rPr lang="en-US" sz="1800" b="0" dirty="0">
                <a:solidFill>
                  <a:srgbClr val="5C6773"/>
                </a:solidFill>
                <a:effectLst/>
                <a:latin typeface="var(--font-monospace)"/>
              </a:rPr>
              <a:t> (</a:t>
            </a:r>
          </a:p>
          <a:p>
            <a:r>
              <a:rPr lang="en-US" sz="1800" b="0" dirty="0">
                <a:solidFill>
                  <a:srgbClr val="5C6773"/>
                </a:solidFill>
                <a:effectLst/>
                <a:latin typeface="var(--font-monospace)"/>
              </a:rPr>
              <a:t>    &lt;&gt;</a:t>
            </a:r>
          </a:p>
          <a:p>
            <a:r>
              <a:rPr lang="en-US" sz="1800" b="0" dirty="0">
                <a:solidFill>
                  <a:srgbClr val="5C6773"/>
                </a:solidFill>
                <a:effectLst/>
                <a:latin typeface="var(--font-monospace)"/>
              </a:rPr>
              <a:t>      &lt;h1&gt;{</a:t>
            </a:r>
            <a:r>
              <a:rPr lang="en-US" sz="1800" b="0" dirty="0" err="1">
                <a:solidFill>
                  <a:srgbClr val="5C6773"/>
                </a:solidFill>
                <a:effectLst/>
                <a:latin typeface="var(--font-monospace)"/>
              </a:rPr>
              <a:t>user.name</a:t>
            </a:r>
            <a:r>
              <a:rPr lang="en-US" sz="1800" b="0" dirty="0">
                <a:solidFill>
                  <a:srgbClr val="5C6773"/>
                </a:solidFill>
                <a:effectLst/>
                <a:latin typeface="var(--font-monospace)"/>
              </a:rPr>
              <a:t>}&lt;/h1&gt;</a:t>
            </a:r>
          </a:p>
          <a:p>
            <a:r>
              <a:rPr lang="en-US" sz="1800" b="0" dirty="0">
                <a:solidFill>
                  <a:srgbClr val="5C6773"/>
                </a:solidFill>
                <a:effectLst/>
                <a:latin typeface="var(--font-monospace)"/>
              </a:rPr>
              <a:t>      &lt;</a:t>
            </a:r>
            <a:r>
              <a:rPr lang="en-US" sz="1800" b="0" dirty="0" err="1">
                <a:solidFill>
                  <a:srgbClr val="5C6773"/>
                </a:solidFill>
                <a:effectLst/>
                <a:latin typeface="var(--font-monospace)"/>
              </a:rPr>
              <a:t>img</a:t>
            </a:r>
            <a:endParaRPr lang="en-US" sz="1800" b="0" dirty="0">
              <a:solidFill>
                <a:srgbClr val="5C6773"/>
              </a:solidFill>
              <a:effectLst/>
              <a:latin typeface="var(--font-monospace)"/>
            </a:endParaRPr>
          </a:p>
          <a:p>
            <a:r>
              <a:rPr lang="en-US" sz="1800" b="0" dirty="0">
                <a:solidFill>
                  <a:srgbClr val="5C6773"/>
                </a:solidFill>
                <a:effectLst/>
                <a:latin typeface="var(--font-monospace)"/>
              </a:rPr>
              <a:t>        </a:t>
            </a:r>
            <a:r>
              <a:rPr lang="en-US" sz="1800" b="0" dirty="0" err="1">
                <a:solidFill>
                  <a:srgbClr val="5C6773"/>
                </a:solidFill>
                <a:effectLst/>
                <a:latin typeface="var(--font-monospace)"/>
              </a:rPr>
              <a:t>className</a:t>
            </a:r>
            <a:r>
              <a:rPr lang="en-US" sz="1800" b="0" dirty="0">
                <a:solidFill>
                  <a:srgbClr val="5C6773"/>
                </a:solidFill>
                <a:effectLst/>
                <a:latin typeface="var(--font-monospace)"/>
              </a:rPr>
              <a:t>=</a:t>
            </a:r>
            <a:r>
              <a:rPr lang="en-US" sz="1800" b="0" dirty="0">
                <a:solidFill>
                  <a:srgbClr val="86B300"/>
                </a:solidFill>
                <a:effectLst/>
                <a:latin typeface="var(--font-monospace)"/>
              </a:rPr>
              <a:t>"avatar"</a:t>
            </a:r>
            <a:endParaRPr lang="en-US" sz="1800" b="0" dirty="0">
              <a:solidFill>
                <a:srgbClr val="5C6773"/>
              </a:solidFill>
              <a:effectLst/>
              <a:latin typeface="var(--font-monospace)"/>
            </a:endParaRPr>
          </a:p>
          <a:p>
            <a:r>
              <a:rPr lang="en-US" sz="1800" b="0" dirty="0">
                <a:solidFill>
                  <a:srgbClr val="5C6773"/>
                </a:solidFill>
                <a:effectLst/>
                <a:latin typeface="var(--font-monospace)"/>
              </a:rPr>
              <a:t>        </a:t>
            </a:r>
            <a:r>
              <a:rPr lang="en-US" sz="1800" b="0" dirty="0" err="1">
                <a:solidFill>
                  <a:srgbClr val="5C6773"/>
                </a:solidFill>
                <a:effectLst/>
                <a:latin typeface="var(--font-monospace)"/>
              </a:rPr>
              <a:t>src</a:t>
            </a:r>
            <a:r>
              <a:rPr lang="en-US" sz="1800" b="0" dirty="0">
                <a:solidFill>
                  <a:srgbClr val="5C6773"/>
                </a:solidFill>
                <a:effectLst/>
                <a:latin typeface="var(--font-monospace)"/>
              </a:rPr>
              <a:t>={</a:t>
            </a:r>
            <a:r>
              <a:rPr lang="en-US" sz="1800" b="0" dirty="0" err="1">
                <a:solidFill>
                  <a:srgbClr val="5C6773"/>
                </a:solidFill>
                <a:effectLst/>
                <a:latin typeface="var(--font-monospace)"/>
              </a:rPr>
              <a:t>user.imageUrl</a:t>
            </a:r>
            <a:r>
              <a:rPr lang="en-US" sz="1800" b="0" dirty="0">
                <a:solidFill>
                  <a:srgbClr val="5C6773"/>
                </a:solidFill>
                <a:effectLst/>
                <a:latin typeface="var(--font-monospace)"/>
              </a:rPr>
              <a:t>}</a:t>
            </a:r>
          </a:p>
          <a:p>
            <a:r>
              <a:rPr lang="en-US" sz="1800" b="0" dirty="0">
                <a:solidFill>
                  <a:srgbClr val="5C6773"/>
                </a:solidFill>
                <a:effectLst/>
                <a:latin typeface="var(--font-monospace)"/>
              </a:rPr>
              <a:t>        alt={</a:t>
            </a:r>
            <a:r>
              <a:rPr lang="en-US" sz="1800" b="0" dirty="0">
                <a:solidFill>
                  <a:srgbClr val="86B300"/>
                </a:solidFill>
                <a:effectLst/>
                <a:latin typeface="var(--font-monospace)"/>
              </a:rPr>
              <a:t>'Photo of '</a:t>
            </a:r>
            <a:r>
              <a:rPr lang="en-US" sz="1800" b="0" dirty="0">
                <a:solidFill>
                  <a:srgbClr val="5C6773"/>
                </a:solidFill>
                <a:effectLst/>
                <a:latin typeface="var(--font-monospace)"/>
              </a:rPr>
              <a:t> + </a:t>
            </a:r>
            <a:r>
              <a:rPr lang="en-US" sz="1800" b="0" dirty="0" err="1">
                <a:solidFill>
                  <a:srgbClr val="5C6773"/>
                </a:solidFill>
                <a:effectLst/>
                <a:latin typeface="var(--font-monospace)"/>
              </a:rPr>
              <a:t>user.name</a:t>
            </a:r>
            <a:r>
              <a:rPr lang="en-US" sz="1800" b="0" dirty="0">
                <a:solidFill>
                  <a:srgbClr val="5C6773"/>
                </a:solidFill>
                <a:effectLst/>
                <a:latin typeface="var(--font-monospace)"/>
              </a:rPr>
              <a:t>}</a:t>
            </a:r>
          </a:p>
          <a:p>
            <a:r>
              <a:rPr lang="en-US" sz="1800" b="0" dirty="0">
                <a:solidFill>
                  <a:srgbClr val="5C6773"/>
                </a:solidFill>
                <a:effectLst/>
                <a:latin typeface="var(--font-monospace)"/>
              </a:rPr>
              <a:t>        style={{</a:t>
            </a:r>
          </a:p>
          <a:p>
            <a:r>
              <a:rPr lang="en-US" sz="1800" b="0" dirty="0">
                <a:solidFill>
                  <a:srgbClr val="5C6773"/>
                </a:solidFill>
                <a:effectLst/>
                <a:latin typeface="var(--font-monospace)"/>
              </a:rPr>
              <a:t>          width: </a:t>
            </a:r>
            <a:r>
              <a:rPr lang="en-US" sz="1800" b="0" dirty="0" err="1">
                <a:solidFill>
                  <a:srgbClr val="5C6773"/>
                </a:solidFill>
                <a:effectLst/>
                <a:latin typeface="var(--font-monospace)"/>
              </a:rPr>
              <a:t>user.imageSize</a:t>
            </a:r>
            <a:r>
              <a:rPr lang="en-US" sz="1800" b="0" dirty="0">
                <a:solidFill>
                  <a:srgbClr val="5C6773"/>
                </a:solidFill>
                <a:effectLst/>
                <a:latin typeface="var(--font-monospace)"/>
              </a:rPr>
              <a:t>,</a:t>
            </a:r>
          </a:p>
          <a:p>
            <a:r>
              <a:rPr lang="en-US" sz="1800" b="0" dirty="0">
                <a:solidFill>
                  <a:srgbClr val="5C6773"/>
                </a:solidFill>
                <a:effectLst/>
                <a:latin typeface="var(--font-monospace)"/>
              </a:rPr>
              <a:t>          height: </a:t>
            </a:r>
            <a:r>
              <a:rPr lang="en-US" sz="1800" b="0" dirty="0" err="1">
                <a:solidFill>
                  <a:srgbClr val="5C6773"/>
                </a:solidFill>
                <a:effectLst/>
                <a:latin typeface="var(--font-monospace)"/>
              </a:rPr>
              <a:t>user.imageSize</a:t>
            </a:r>
            <a:endParaRPr lang="en-US" sz="1800" b="0" dirty="0">
              <a:solidFill>
                <a:srgbClr val="5C6773"/>
              </a:solidFill>
              <a:effectLst/>
              <a:latin typeface="var(--font-monospace)"/>
            </a:endParaRPr>
          </a:p>
          <a:p>
            <a:r>
              <a:rPr lang="en-US" sz="1800" b="0" dirty="0">
                <a:solidFill>
                  <a:srgbClr val="5C6773"/>
                </a:solidFill>
                <a:effectLst/>
                <a:latin typeface="var(--font-monospace)"/>
              </a:rPr>
              <a:t>        }}</a:t>
            </a:r>
          </a:p>
          <a:p>
            <a:r>
              <a:rPr lang="en-US" sz="1800" b="0" dirty="0">
                <a:solidFill>
                  <a:srgbClr val="5C6773"/>
                </a:solidFill>
                <a:effectLst/>
                <a:latin typeface="var(--font-monospace)"/>
              </a:rPr>
              <a:t>      /&gt;</a:t>
            </a:r>
          </a:p>
          <a:p>
            <a:r>
              <a:rPr lang="en-US" sz="1800" b="0" dirty="0">
                <a:solidFill>
                  <a:srgbClr val="5C6773"/>
                </a:solidFill>
                <a:effectLst/>
                <a:latin typeface="var(--font-monospace)"/>
              </a:rPr>
              <a:t>    &lt;/&gt;</a:t>
            </a:r>
          </a:p>
          <a:p>
            <a:r>
              <a:rPr lang="en-US" sz="1800" b="0" dirty="0">
                <a:solidFill>
                  <a:srgbClr val="5C6773"/>
                </a:solidFill>
                <a:effectLst/>
                <a:latin typeface="var(--font-monospace)"/>
              </a:rPr>
              <a:t>  );</a:t>
            </a:r>
          </a:p>
          <a:p>
            <a:r>
              <a:rPr lang="en-US" sz="1800" b="0" dirty="0">
                <a:solidFill>
                  <a:srgbClr val="5C6773"/>
                </a:solidFill>
                <a:effectLst/>
                <a:latin typeface="var(--font-monospace)"/>
              </a:rPr>
              <a:t>}</a:t>
            </a:r>
          </a:p>
        </p:txBody>
      </p:sp>
      <p:pic>
        <p:nvPicPr>
          <p:cNvPr id="7" name="Picture 6">
            <a:extLst>
              <a:ext uri="{FF2B5EF4-FFF2-40B4-BE49-F238E27FC236}">
                <a16:creationId xmlns:a16="http://schemas.microsoft.com/office/drawing/2014/main" id="{DCD838A2-1B91-FD88-2D20-94B22FA494C5}"/>
              </a:ext>
            </a:extLst>
          </p:cNvPr>
          <p:cNvPicPr>
            <a:picLocks noChangeAspect="1"/>
          </p:cNvPicPr>
          <p:nvPr/>
        </p:nvPicPr>
        <p:blipFill>
          <a:blip r:embed="rId3"/>
          <a:stretch>
            <a:fillRect/>
          </a:stretch>
        </p:blipFill>
        <p:spPr>
          <a:xfrm>
            <a:off x="6874565" y="1630017"/>
            <a:ext cx="4386470" cy="3843968"/>
          </a:xfrm>
          <a:prstGeom prst="rect">
            <a:avLst/>
          </a:prstGeom>
        </p:spPr>
      </p:pic>
    </p:spTree>
    <p:extLst>
      <p:ext uri="{BB962C8B-B14F-4D97-AF65-F5344CB8AC3E}">
        <p14:creationId xmlns:p14="http://schemas.microsoft.com/office/powerpoint/2010/main" val="1639757834"/>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11668</TotalTime>
  <Words>2725</Words>
  <Application>Microsoft Macintosh PowerPoint</Application>
  <PresentationFormat>Widescreen</PresentationFormat>
  <Paragraphs>358</Paragraphs>
  <Slides>25</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Optimistic Text</vt:lpstr>
      <vt:lpstr>var(--font-monospace)</vt:lpstr>
      <vt:lpstr>Arial</vt:lpstr>
      <vt:lpstr>Calibri</vt:lpstr>
      <vt:lpstr>Times New Roman</vt:lpstr>
      <vt:lpstr>cc_blue</vt:lpstr>
      <vt:lpstr>React JS</vt:lpstr>
      <vt:lpstr>Quick Start</vt:lpstr>
      <vt:lpstr>Creating and nesting components</vt:lpstr>
      <vt:lpstr>PowerPoint Presentation</vt:lpstr>
      <vt:lpstr>Writing markup with JSX</vt:lpstr>
      <vt:lpstr>Adding styles</vt:lpstr>
      <vt:lpstr>Displaying data</vt:lpstr>
      <vt:lpstr>PowerPoint Presentation</vt:lpstr>
      <vt:lpstr>PowerPoint Presentation</vt:lpstr>
      <vt:lpstr>Conditional rendering</vt:lpstr>
      <vt:lpstr>PowerPoint Presentation</vt:lpstr>
      <vt:lpstr>Rendering lists</vt:lpstr>
      <vt:lpstr>PowerPoint Presentation</vt:lpstr>
      <vt:lpstr>Responding to events</vt:lpstr>
      <vt:lpstr>Updating the screen</vt:lpstr>
      <vt:lpstr>PowerPoint Presentation</vt:lpstr>
      <vt:lpstr>PowerPoint Presentation</vt:lpstr>
      <vt:lpstr>Using Hooks</vt:lpstr>
      <vt:lpstr>Sharing data between components</vt:lpstr>
      <vt:lpstr>PowerPoint Presentation</vt:lpstr>
      <vt:lpstr>PowerPoint Presentation</vt:lpstr>
      <vt:lpstr>PowerPoint Presentation</vt:lpstr>
      <vt:lpstr>PowerPoint Presentation</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117</cp:revision>
  <cp:lastPrinted>2020-04-06T06:57:46Z</cp:lastPrinted>
  <dcterms:created xsi:type="dcterms:W3CDTF">2020-04-06T02:02:09Z</dcterms:created>
  <dcterms:modified xsi:type="dcterms:W3CDTF">2023-08-22T01:33:02Z</dcterms:modified>
</cp:coreProperties>
</file>